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76" r:id="rId4"/>
    <p:sldId id="277" r:id="rId5"/>
    <p:sldId id="263" r:id="rId6"/>
    <p:sldId id="262" r:id="rId7"/>
    <p:sldId id="271" r:id="rId8"/>
    <p:sldId id="261" r:id="rId9"/>
    <p:sldId id="272" r:id="rId10"/>
    <p:sldId id="260" r:id="rId11"/>
    <p:sldId id="273" r:id="rId12"/>
    <p:sldId id="259" r:id="rId13"/>
    <p:sldId id="265" r:id="rId14"/>
    <p:sldId id="274" r:id="rId15"/>
    <p:sldId id="266" r:id="rId16"/>
    <p:sldId id="267" r:id="rId17"/>
    <p:sldId id="269" r:id="rId18"/>
    <p:sldId id="278" r:id="rId19"/>
    <p:sldId id="270" r:id="rId20"/>
    <p:sldId id="258" r:id="rId21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2F5718-2B45-48C0-B88F-181A93BE07E0}" v="145" dt="2022-10-18T18:17:21.799"/>
    <p1510:client id="{241A1ABC-7D3B-AABF-D574-B174C6423590}" v="16" dt="2022-10-18T18:45:56.791"/>
    <p1510:client id="{71071679-8DC9-7903-F9EF-56DFD29CC1A2}" v="215" dt="2022-10-17T21:40:53.517"/>
    <p1510:client id="{7233CCF3-5DDA-FB32-150C-9D3219EA041C}" v="461" dt="2022-10-17T21:01:25.918"/>
    <p1510:client id="{86E53C9B-824F-5CB8-9AB8-0F503AFF53E6}" v="42" dt="2022-10-17T21:31:45.764"/>
    <p1510:client id="{C9D6B886-58F8-BEB8-6A97-5611BF2CE5DE}" v="402" dt="2022-10-18T18:38:03.635"/>
    <p1510:client id="{E0DB01AA-DD75-4435-B167-7C8077DAF6E5}" v="9" dt="2022-10-17T19:27:16.1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4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CC2BE009-2154-4508-90FE-FC736CE599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E323DF8-E8FC-4D51-B863-64AACB9866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F1E76-C0A5-454F-B817-CD66881A8546}" type="datetime1">
              <a:rPr lang="pl-PL" smtClean="0"/>
              <a:t>21.10.2022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F4A6CED-E0B2-48B8-A458-15D95DF3F8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B99A5F0-EFD7-4524-9572-947A97532A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10342-1A91-41D8-B78E-916E94F0C6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6158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19C92-C7A7-4112-965C-0C010DA50FD1}" type="datetime1">
              <a:rPr lang="pl-PL" smtClean="0"/>
              <a:pPr/>
              <a:t>21.10.2022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DAA-A008-46D1-861A-7018291DFA0F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766791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DAA-A008-46D1-861A-7018291DFA0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443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Dowolny kształt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Dowolny kształt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Dowolny kształt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Dowolny kształt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rtlCol="0" anchor="b">
            <a:normAutofit/>
          </a:bodyPr>
          <a:lstStyle>
            <a:lvl1pPr algn="r">
              <a:defRPr sz="800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 rtlCol="0"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34AE48B4-1D23-423D-8689-182E3E59448A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 rtlCol="0"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25" name="Gwiazda 5-ramienna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zny 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rtlCol="0"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222316-BDA4-4C0B-AD0D-B202DD8554D7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rtlCol="0" anchor="ctr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D17755-AB24-4780-8E84-728375E9E6D0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tat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rtlCol="0" anchor="ctr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12" name="Tekst — symbol zastępczy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2B6965-5E1C-4466-95FB-EEB39C4ACC5E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3" name="Pole tekstowe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l-PL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pl-PL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4306CF-42D9-4A72-87F3-B80909591013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7" name="Tekst — symbol zastępczy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8" name="Tekst — symbol zastępczy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9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10" name="Tekst — symbol zastępczy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11" name="Tekst — symbol zastępczy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12" name="Tekst — symbol zastępczy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8454EA-EE16-4F16-B385-DA9C4B8FE62A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pl-PL" noProof="0" dirty="0"/>
              <a:t>Kliknij, aby edytować styl</a:t>
            </a:r>
          </a:p>
        </p:txBody>
      </p:sp>
      <p:sp>
        <p:nvSpPr>
          <p:cNvPr id="19" name="Tekst — symbol zastępczy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20" name="Obraz — symbol zastępczy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1" name="Tekst — symbol zastępczy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22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23" name="Obraz — symbol zastępczy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4" name="Tekst — symbol zastępczy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25" name="Tekst — symbol zastępczy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26" name="Obraz — symbol zastępczy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7" name="Tekst — symbol zastępczy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1529E3-4F7E-4C07-B7DB-ECDE303B3B94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11" name="Tekst pionowy — symbol zastępczy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rtlCol="0" anchor="t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96DBAA-8C59-4931-98C0-1D6D0EA2B9AF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8" name="Tekst pionowy — symbol zastępczy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rtlCol="0" anchor="t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E9591B-0CA2-4531-A3AA-E4FA4F30A320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12" name="Zawartość — symbol zastępczy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851245-F098-4909-9028-8A282D50B0C4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rtlCol="0" anchor="b">
            <a:normAutofit/>
          </a:bodyPr>
          <a:lstStyle>
            <a:lvl1pPr algn="l">
              <a:defRPr sz="540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F61845-5D90-46DF-969E-1FCFEBC4F5AA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 rtlCol="0"/>
          <a:lstStyle/>
          <a:p>
            <a:pPr rtl="0"/>
            <a:r>
              <a:rPr lang="pl-PL" noProof="0" dirty="0"/>
              <a:t>Kliknij, aby edytować styl</a:t>
            </a:r>
          </a:p>
        </p:txBody>
      </p:sp>
      <p:sp>
        <p:nvSpPr>
          <p:cNvPr id="12" name="Zawartość — symbol zastępczy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rtlCol="0" anchor="t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13" name="Zawartość — symbol zastępczy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rtlCol="0" anchor="t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458D10-1BA5-45AF-BCA4-13821135000C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12" name="Zawartość — symbol zastępczy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rtlCol="0" anchor="t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13" name="Zawartość — symbol zastępczy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rtlCol="0" anchor="t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AAACE3-D81E-4EC5-9DD4-88E20154D38A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8BC14A-CEE7-4045-A20F-348ECBBAEA61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9FA1F1-F141-41B2-AD2E-E51E4D7089F3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rtlCol="0" anchor="b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10" name="Zawartość — symbol zastępczy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8D346A-B6F3-460F-AB97-D77CCE320B5F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rtlCol="0" anchor="b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A5E640-2E9D-4332-87D9-2CEBA5C07AD6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Prostokąt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Dowolny kształt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Prostokąt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 dirty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6E4B8479-E694-4BC9-A941-FA35BB1B408F}" type="datetime1">
              <a:rPr lang="pl-PL" noProof="0" smtClean="0"/>
              <a:t>21.10.2022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95BB30-91F6-4499-89DE-50E78CD48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316292" y="334573"/>
            <a:ext cx="10393145" cy="2520901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4">
            <a:extLst>
              <a:ext uri="{FF2B5EF4-FFF2-40B4-BE49-F238E27FC236}">
                <a16:creationId xmlns:a16="http://schemas.microsoft.com/office/drawing/2014/main" id="{E4B6E1C9-1DF5-19F5-7C97-9F222CA20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0000">
            <a:off x="8086761" y="48943"/>
            <a:ext cx="1891229" cy="2838120"/>
          </a:xfrm>
          <a:prstGeom prst="rect">
            <a:avLst/>
          </a:prstGeom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6D9144C2-4557-4976-BE71-6EC94C849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8841" y="2698990"/>
            <a:ext cx="11338098" cy="3612111"/>
          </a:xfrm>
          <a:custGeom>
            <a:avLst/>
            <a:gdLst>
              <a:gd name="connsiteX0" fmla="*/ 0 w 11329257"/>
              <a:gd name="connsiteY0" fmla="*/ 1672253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0 w 11329257"/>
              <a:gd name="connsiteY4" fmla="*/ 1672253 h 3112578"/>
              <a:gd name="connsiteX0" fmla="*/ 8467 w 11329257"/>
              <a:gd name="connsiteY0" fmla="*/ 994919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8467 w 11329257"/>
              <a:gd name="connsiteY4" fmla="*/ 994919 h 3112578"/>
              <a:gd name="connsiteX0" fmla="*/ 814 w 11330070"/>
              <a:gd name="connsiteY0" fmla="*/ 732453 h 3112578"/>
              <a:gd name="connsiteX1" fmla="*/ 11202554 w 11330070"/>
              <a:gd name="connsiteY1" fmla="*/ 0 h 3112578"/>
              <a:gd name="connsiteX2" fmla="*/ 11330070 w 11330070"/>
              <a:gd name="connsiteY2" fmla="*/ 2508571 h 3112578"/>
              <a:gd name="connsiteX3" fmla="*/ 813 w 11330070"/>
              <a:gd name="connsiteY3" fmla="*/ 3112578 h 3112578"/>
              <a:gd name="connsiteX4" fmla="*/ 814 w 11330070"/>
              <a:gd name="connsiteY4" fmla="*/ 732453 h 3112578"/>
              <a:gd name="connsiteX0" fmla="*/ 375 w 11338098"/>
              <a:gd name="connsiteY0" fmla="*/ 622387 h 3112578"/>
              <a:gd name="connsiteX1" fmla="*/ 11210582 w 11338098"/>
              <a:gd name="connsiteY1" fmla="*/ 0 h 3112578"/>
              <a:gd name="connsiteX2" fmla="*/ 11338098 w 11338098"/>
              <a:gd name="connsiteY2" fmla="*/ 2508571 h 3112578"/>
              <a:gd name="connsiteX3" fmla="*/ 8841 w 11338098"/>
              <a:gd name="connsiteY3" fmla="*/ 3112578 h 3112578"/>
              <a:gd name="connsiteX4" fmla="*/ 375 w 11338098"/>
              <a:gd name="connsiteY4" fmla="*/ 622387 h 3112578"/>
              <a:gd name="connsiteX0" fmla="*/ 375 w 11338098"/>
              <a:gd name="connsiteY0" fmla="*/ 10203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1020320 h 3510511"/>
              <a:gd name="connsiteX0" fmla="*/ 375 w 11338098"/>
              <a:gd name="connsiteY0" fmla="*/ 6647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64720 h 3510511"/>
              <a:gd name="connsiteX0" fmla="*/ 375 w 11338098"/>
              <a:gd name="connsiteY0" fmla="*/ 605454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05454 h 3510511"/>
              <a:gd name="connsiteX0" fmla="*/ 375 w 11338098"/>
              <a:gd name="connsiteY0" fmla="*/ 707054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707054 h 3612111"/>
              <a:gd name="connsiteX0" fmla="*/ 375 w 11338098"/>
              <a:gd name="connsiteY0" fmla="*/ 571588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571588 h 361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098" h="3612111">
                <a:moveTo>
                  <a:pt x="375" y="571588"/>
                </a:moveTo>
                <a:lnTo>
                  <a:pt x="11176715" y="0"/>
                </a:lnTo>
                <a:lnTo>
                  <a:pt x="11338098" y="3008104"/>
                </a:lnTo>
                <a:lnTo>
                  <a:pt x="8841" y="3612111"/>
                </a:lnTo>
                <a:cubicBezTo>
                  <a:pt x="11663" y="2906225"/>
                  <a:pt x="-2447" y="1277474"/>
                  <a:pt x="375" y="571588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21420000">
            <a:off x="625594" y="4182101"/>
            <a:ext cx="10178799" cy="1346996"/>
          </a:xfrm>
        </p:spPr>
        <p:txBody>
          <a:bodyPr rtlCol="0">
            <a:normAutofit/>
          </a:bodyPr>
          <a:lstStyle/>
          <a:p>
            <a:r>
              <a:rPr lang="pl-PL" sz="4400" dirty="0">
                <a:solidFill>
                  <a:schemeClr val="bg1"/>
                </a:solidFill>
                <a:ea typeface="+mj-lt"/>
                <a:cs typeface="+mj-lt"/>
              </a:rPr>
              <a:t>Zostań Mistrzem Kompetencji </a:t>
            </a:r>
            <a:br>
              <a:rPr lang="pl-PL" sz="4400" dirty="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pl-PL" sz="4400" dirty="0">
                <a:solidFill>
                  <a:schemeClr val="bg1"/>
                </a:solidFill>
                <a:ea typeface="+mj-lt"/>
                <a:cs typeface="+mj-lt"/>
              </a:rPr>
              <a:t>w Szkole Podstawowej nr 344 </a:t>
            </a:r>
            <a:endParaRPr lang="pl-PL" sz="4400" dirty="0">
              <a:solidFill>
                <a:schemeClr val="bg1"/>
              </a:solidFill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1CB1DC6C-58F0-36B7-F6C6-A1A636DCB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020000">
            <a:off x="1815493" y="490424"/>
            <a:ext cx="3438283" cy="2406798"/>
          </a:xfrm>
          <a:prstGeom prst="rect">
            <a:avLst/>
          </a:prstGeom>
        </p:spPr>
      </p:pic>
      <p:sp>
        <p:nvSpPr>
          <p:cNvPr id="22" name="5-Point Star 18">
            <a:extLst>
              <a:ext uri="{FF2B5EF4-FFF2-40B4-BE49-F238E27FC236}">
                <a16:creationId xmlns:a16="http://schemas.microsoft.com/office/drawing/2014/main" id="{A1CB696A-82CF-4E19-958F-92F090B6A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41345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98CE3B-E13A-E77B-A22C-2BF75FD09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08" y="685800"/>
            <a:ext cx="7194275" cy="1151965"/>
          </a:xfrm>
        </p:spPr>
        <p:txBody>
          <a:bodyPr>
            <a:normAutofit/>
          </a:bodyPr>
          <a:lstStyle/>
          <a:p>
            <a:r>
              <a:rPr lang="pl-PL" sz="3800"/>
              <a:t>Spotkanie z Królową nauk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E6CDAA-F2F8-B85A-ED5F-049E635EEA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4311" y="1832008"/>
            <a:ext cx="6259748" cy="35331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>
                <a:ea typeface="+mn-lt"/>
                <a:cs typeface="+mn-lt"/>
              </a:rPr>
              <a:t>Celem zajęć </a:t>
            </a:r>
            <a:endParaRPr lang="pl-PL"/>
          </a:p>
          <a:p>
            <a:pPr>
              <a:buNone/>
            </a:pPr>
            <a:r>
              <a:rPr lang="pl-PL" dirty="0">
                <a:ea typeface="+mn-lt"/>
                <a:cs typeface="+mn-lt"/>
              </a:rPr>
              <a:t>była nauka matematyki w ujęciu holistycznym. </a:t>
            </a:r>
            <a:endParaRPr lang="pl-PL">
              <a:ea typeface="+mn-lt"/>
              <a:cs typeface="+mn-lt"/>
            </a:endParaRPr>
          </a:p>
          <a:p>
            <a:pPr>
              <a:buNone/>
            </a:pPr>
            <a:r>
              <a:rPr lang="pl-PL" dirty="0">
                <a:ea typeface="+mn-lt"/>
                <a:cs typeface="+mn-lt"/>
              </a:rPr>
              <a:t>Ich podstawą było pokazanie uczniom, że matematyka </a:t>
            </a:r>
            <a:endParaRPr lang="pl-PL">
              <a:ea typeface="+mn-lt"/>
              <a:cs typeface="+mn-lt"/>
            </a:endParaRPr>
          </a:p>
          <a:p>
            <a:pPr>
              <a:buNone/>
            </a:pPr>
            <a:r>
              <a:rPr lang="pl-PL" dirty="0">
                <a:ea typeface="+mn-lt"/>
                <a:cs typeface="+mn-lt"/>
              </a:rPr>
              <a:t>to królowa nauk i bez umiejętności matematycznych</a:t>
            </a:r>
          </a:p>
          <a:p>
            <a:pPr>
              <a:buNone/>
            </a:pPr>
            <a:r>
              <a:rPr lang="pl-PL" dirty="0">
                <a:ea typeface="+mn-lt"/>
                <a:cs typeface="+mn-lt"/>
              </a:rPr>
              <a:t> trudno zdobywać wiedzę z innych dziedzin, a nawet</a:t>
            </a:r>
          </a:p>
          <a:p>
            <a:pPr>
              <a:buNone/>
            </a:pPr>
            <a:r>
              <a:rPr lang="pl-PL" dirty="0">
                <a:ea typeface="+mn-lt"/>
                <a:cs typeface="+mn-lt"/>
              </a:rPr>
              <a:t> funkcjonować. </a:t>
            </a:r>
            <a:endParaRPr lang="pl-PL"/>
          </a:p>
          <a:p>
            <a:pPr>
              <a:buNone/>
            </a:pPr>
            <a:endParaRPr lang="pl-PL" dirty="0">
              <a:ea typeface="+mn-lt"/>
              <a:cs typeface="+mn-lt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4" descr="Obraz zawierający osoba, wewnątrz, podłoże, grupa&#10;&#10;Opis wygenerowany automatycznie">
            <a:extLst>
              <a:ext uri="{FF2B5EF4-FFF2-40B4-BE49-F238E27FC236}">
                <a16:creationId xmlns:a16="http://schemas.microsoft.com/office/drawing/2014/main" id="{E6A4C3F1-FDCB-3A61-9E13-690FB2BF2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13" r="22858" b="1"/>
          <a:stretch/>
        </p:blipFill>
        <p:spPr>
          <a:xfrm>
            <a:off x="6094410" y="10"/>
            <a:ext cx="5310189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804858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376742-FBCE-4B27-ADA2-4F68445E6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osoba&#10;&#10;Opis wygenerowany automatycznie">
            <a:extLst>
              <a:ext uri="{FF2B5EF4-FFF2-40B4-BE49-F238E27FC236}">
                <a16:creationId xmlns:a16="http://schemas.microsoft.com/office/drawing/2014/main" id="{5ABE1D59-3107-5B17-7B06-333B6BA13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37" y="689358"/>
            <a:ext cx="2076327" cy="4219633"/>
          </a:xfrm>
          <a:prstGeom prst="rect">
            <a:avLst/>
          </a:prstGeom>
        </p:spPr>
      </p:pic>
      <p:pic>
        <p:nvPicPr>
          <p:cNvPr id="4" name="Obraz 4" descr="Obraz zawierający tekst, wewnątrz, osoba&#10;&#10;Opis wygenerowany automatycznie">
            <a:extLst>
              <a:ext uri="{FF2B5EF4-FFF2-40B4-BE49-F238E27FC236}">
                <a16:creationId xmlns:a16="http://schemas.microsoft.com/office/drawing/2014/main" id="{E1BF67BB-9419-F09F-5036-ADF6468FA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329" y="683155"/>
            <a:ext cx="2079380" cy="422583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6342BF-BFAE-9410-96D5-57FBAF3D78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45717" y="366870"/>
            <a:ext cx="4306035" cy="477852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</a:pPr>
            <a:r>
              <a:rPr lang="pl-PL" sz="1700" dirty="0"/>
              <a:t>NA ZAJĘCIACH UCZNIOWIE ROZWIĄZYWALI PROBLEMY MATEMATYCZNE Z CODZIENNEGO ŻYCIA, WYKORZYSTUJĄC WYPOSAŻENIE PRACOWNI MATEMATYCZNEJ. </a:t>
            </a:r>
            <a:endParaRPr lang="en-US" sz="1700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buNone/>
            </a:pPr>
            <a:endParaRPr lang="pl-PL" sz="1700" dirty="0"/>
          </a:p>
          <a:p>
            <a:pPr>
              <a:lnSpc>
                <a:spcPct val="110000"/>
              </a:lnSpc>
              <a:buNone/>
            </a:pPr>
            <a:r>
              <a:rPr lang="pl-PL" sz="1700" dirty="0"/>
              <a:t>ZAJĘCIA MIAŁY NA CELU KSZTAŁTOWAĆ KOMPETENCJE KLUCZOWE: </a:t>
            </a:r>
            <a:endParaRPr lang="en-US" sz="1700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buNone/>
            </a:pPr>
            <a:r>
              <a:rPr lang="pl-PL" sz="1700" dirty="0"/>
              <a:t>- MATEMATYCZNO-PRZYRODNICZE, </a:t>
            </a:r>
            <a:endParaRPr lang="en-US" sz="1700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buNone/>
            </a:pPr>
            <a:r>
              <a:rPr lang="pl-PL" sz="1700" dirty="0"/>
              <a:t>- ICT. </a:t>
            </a:r>
          </a:p>
        </p:txBody>
      </p:sp>
    </p:spTree>
    <p:extLst>
      <p:ext uri="{BB962C8B-B14F-4D97-AF65-F5344CB8AC3E}">
        <p14:creationId xmlns:p14="http://schemas.microsoft.com/office/powerpoint/2010/main" val="1090393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40EBDF3C-61A6-450C-8532-9276D9A1E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osoba, podłoże, wewnątrz&#10;&#10;Opis wygenerowany automatycznie">
            <a:extLst>
              <a:ext uri="{FF2B5EF4-FFF2-40B4-BE49-F238E27FC236}">
                <a16:creationId xmlns:a16="http://schemas.microsoft.com/office/drawing/2014/main" id="{3267300F-F351-10C3-603B-5E5C91B4E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07" y="1184293"/>
            <a:ext cx="6557897" cy="322976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202999-6D25-4412-E540-987A536143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04026" y="360143"/>
            <a:ext cx="4082505" cy="4783195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  <a:buNone/>
            </a:pPr>
            <a:endParaRPr lang="pl-PL" sz="1500" dirty="0"/>
          </a:p>
          <a:p>
            <a:pPr>
              <a:lnSpc>
                <a:spcPct val="110000"/>
              </a:lnSpc>
              <a:buNone/>
            </a:pPr>
            <a:endParaRPr lang="pl-PL" sz="1500" dirty="0"/>
          </a:p>
          <a:p>
            <a:pPr>
              <a:lnSpc>
                <a:spcPct val="110000"/>
              </a:lnSpc>
              <a:buNone/>
            </a:pPr>
            <a:endParaRPr lang="pl-PL" sz="1500" dirty="0"/>
          </a:p>
          <a:p>
            <a:pPr>
              <a:lnSpc>
                <a:spcPct val="110000"/>
              </a:lnSpc>
              <a:buNone/>
            </a:pPr>
            <a:r>
              <a:rPr lang="pl-PL" sz="1500" dirty="0"/>
              <a:t>ZAJĘCIA MIAŁY NA CELU KSZTAŁTOWAĆ: </a:t>
            </a:r>
            <a:endParaRPr lang="pl-PL" sz="1500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buNone/>
            </a:pPr>
            <a:r>
              <a:rPr lang="pl-PL" sz="1500" dirty="0"/>
              <a:t>- UMIEJĘTNOŚCI PRACY ZESPOŁOWEJ, </a:t>
            </a:r>
            <a:endParaRPr lang="en-US" sz="1500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buNone/>
            </a:pPr>
            <a:r>
              <a:rPr lang="pl-PL" sz="1500" dirty="0"/>
              <a:t>- KREATYWNOŚĆ, </a:t>
            </a:r>
            <a:endParaRPr lang="en-US" sz="1500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buNone/>
            </a:pPr>
            <a:r>
              <a:rPr lang="pl-PL" sz="1500" dirty="0"/>
              <a:t>- UMIEJĘTNOŚĆ KRYTYCZNEGO MYŚLENIA, </a:t>
            </a:r>
            <a:endParaRPr lang="en-US" sz="1500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buNone/>
            </a:pPr>
            <a:r>
              <a:rPr lang="pl-PL" sz="1500" dirty="0"/>
              <a:t>- UMIEJĘTNOŚĆ ROZWIĄZYWANIA PROBLEMÓW </a:t>
            </a:r>
            <a:endParaRPr lang="pl-PL" sz="1500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buNone/>
            </a:pPr>
            <a:r>
              <a:rPr lang="pl-PL" sz="1500" dirty="0"/>
              <a:t>- UMIEJĘTNOŚĆ UCZENIA SIĘ. </a:t>
            </a:r>
          </a:p>
          <a:p>
            <a:pPr>
              <a:lnSpc>
                <a:spcPct val="110000"/>
              </a:lnSpc>
              <a:buNone/>
            </a:pPr>
            <a:endParaRPr lang="pl-PL" sz="1500">
              <a:ea typeface="+mn-lt"/>
              <a:cs typeface="+mn-lt"/>
            </a:endParaRPr>
          </a:p>
          <a:p>
            <a:pPr marL="0" indent="0">
              <a:lnSpc>
                <a:spcPct val="110000"/>
              </a:lnSpc>
              <a:buNone/>
            </a:pPr>
            <a:endParaRPr lang="pl-PL" sz="1500"/>
          </a:p>
        </p:txBody>
      </p:sp>
    </p:spTree>
    <p:extLst>
      <p:ext uri="{BB962C8B-B14F-4D97-AF65-F5344CB8AC3E}">
        <p14:creationId xmlns:p14="http://schemas.microsoft.com/office/powerpoint/2010/main" val="101848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4" descr="Obraz zawierający tekst, wewnątrz, chłopiec, komputer&#10;&#10;Opis wygenerowany automatycznie">
            <a:extLst>
              <a:ext uri="{FF2B5EF4-FFF2-40B4-BE49-F238E27FC236}">
                <a16:creationId xmlns:a16="http://schemas.microsoft.com/office/drawing/2014/main" id="{03C50A99-CC2A-33E5-C312-82D5DBE290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</a:blip>
          <a:srcRect t="2910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24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A255C1F-C34C-46C6-E886-4CFE4F6B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>
            <a:normAutofit/>
          </a:bodyPr>
          <a:lstStyle/>
          <a:p>
            <a:r>
              <a:rPr lang="pl-PL"/>
              <a:t>Laboratorium kodowania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3EBA5C-4523-2188-5589-4074FBBF0E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9574" y="3271094"/>
            <a:ext cx="10394707" cy="33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Podczas zajęć uczniowie i uczennice wykorzystywali  zasady matematyki w praktyce, </a:t>
            </a:r>
            <a:endParaRPr lang="pl-PL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kształtowali umiejętności programowania, logicznego myślenia i rozwiązywania problemów w sposób niestandardowy.</a:t>
            </a:r>
          </a:p>
          <a:p>
            <a:pPr marL="0" indent="0">
              <a:buNone/>
            </a:pPr>
            <a:endParaRPr lang="pl-PL">
              <a:ea typeface="+mn-lt"/>
              <a:cs typeface="+mn-lt"/>
            </a:endParaRPr>
          </a:p>
          <a:p>
            <a:pPr marL="0" indent="0">
              <a:buNone/>
            </a:pPr>
            <a:endParaRPr lang="pl-PL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4987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, wewnątrz, bałagan&#10;&#10;Opis wygenerowany automatycznie">
            <a:extLst>
              <a:ext uri="{FF2B5EF4-FFF2-40B4-BE49-F238E27FC236}">
                <a16:creationId xmlns:a16="http://schemas.microsoft.com/office/drawing/2014/main" id="{B599B4C3-0225-3840-E209-6BF74422D3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1195E126-5CB4-434D-8B36-832C6512C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4300962" y="605592"/>
            <a:ext cx="8044106" cy="5638800"/>
          </a:xfrm>
          <a:custGeom>
            <a:avLst/>
            <a:gdLst/>
            <a:ahLst/>
            <a:cxnLst/>
            <a:rect l="l" t="t" r="r" b="b"/>
            <a:pathLst>
              <a:path w="8044106" h="5638800">
                <a:moveTo>
                  <a:pt x="8044106" y="0"/>
                </a:moveTo>
                <a:lnTo>
                  <a:pt x="7748589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1C7486-D212-16D9-CC15-D0D919971F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21420000">
            <a:off x="4426443" y="942346"/>
            <a:ext cx="7514193" cy="5245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700" dirty="0">
                <a:solidFill>
                  <a:schemeClr val="bg1"/>
                </a:solidFill>
              </a:rPr>
              <a:t>DO PRZEPROWADZENIA ZAJĘĆ </a:t>
            </a:r>
            <a:r>
              <a:rPr lang="pl-PL" sz="1700" dirty="0" err="1">
                <a:solidFill>
                  <a:schemeClr val="bg1"/>
                </a:solidFill>
              </a:rPr>
              <a:t>WYKORZYSTano</a:t>
            </a:r>
            <a:r>
              <a:rPr lang="pl-PL" sz="1700" dirty="0">
                <a:solidFill>
                  <a:schemeClr val="bg1"/>
                </a:solidFill>
              </a:rPr>
              <a:t>  </a:t>
            </a:r>
            <a:r>
              <a:rPr lang="pl-PL" sz="1700" dirty="0" err="1">
                <a:solidFill>
                  <a:schemeClr val="bg1"/>
                </a:solidFill>
              </a:rPr>
              <a:t>inNOWACYJNE</a:t>
            </a:r>
            <a:r>
              <a:rPr lang="pl-PL" sz="1700" dirty="0">
                <a:solidFill>
                  <a:schemeClr val="bg1"/>
                </a:solidFill>
              </a:rPr>
              <a:t> ŚRODOWISKO PROGRAMISTYCZNE – np. SCRATCH. </a:t>
            </a:r>
            <a:endParaRPr lang="pl-P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700" dirty="0">
                <a:solidFill>
                  <a:schemeClr val="bg1"/>
                </a:solidFill>
              </a:rPr>
              <a:t>W TRAKCIE ZAJĘĆ </a:t>
            </a:r>
            <a:r>
              <a:rPr lang="pl-PL" sz="1700" dirty="0" err="1">
                <a:solidFill>
                  <a:schemeClr val="bg1"/>
                </a:solidFill>
              </a:rPr>
              <a:t>UCZniowie</a:t>
            </a:r>
            <a:r>
              <a:rPr lang="pl-PL" sz="1700" dirty="0">
                <a:solidFill>
                  <a:schemeClr val="bg1"/>
                </a:solidFill>
              </a:rPr>
              <a:t> </a:t>
            </a:r>
            <a:r>
              <a:rPr lang="pl-PL" sz="1700" dirty="0" err="1">
                <a:solidFill>
                  <a:schemeClr val="bg1"/>
                </a:solidFill>
              </a:rPr>
              <a:t>STWORZYli</a:t>
            </a:r>
            <a:r>
              <a:rPr lang="pl-PL" sz="1700" dirty="0">
                <a:solidFill>
                  <a:schemeClr val="bg1"/>
                </a:solidFill>
              </a:rPr>
              <a:t> CIEKAWE WIZUALNIE APLIKACJE </a:t>
            </a:r>
          </a:p>
          <a:p>
            <a:pPr marL="0" indent="0">
              <a:buNone/>
            </a:pPr>
            <a:r>
              <a:rPr lang="pl-PL" sz="1700" dirty="0">
                <a:solidFill>
                  <a:schemeClr val="bg1"/>
                </a:solidFill>
              </a:rPr>
              <a:t>Z GRAFIKĄ, DŹWIĘKIEM I MOŻLIWOŚCIĄ INTERAKCJI.</a:t>
            </a:r>
            <a:endParaRPr lang="pl-PL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700" dirty="0">
                <a:solidFill>
                  <a:schemeClr val="bg1"/>
                </a:solidFill>
              </a:rPr>
              <a:t>Uczestnicy kodowali, programowali i wykazywali się kreatywnym podejściem do rozwiązywania zadań.</a:t>
            </a:r>
          </a:p>
        </p:txBody>
      </p:sp>
    </p:spTree>
    <p:extLst>
      <p:ext uri="{BB962C8B-B14F-4D97-AF65-F5344CB8AC3E}">
        <p14:creationId xmlns:p14="http://schemas.microsoft.com/office/powerpoint/2010/main" val="2598632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4" descr="Obraz zawierający tekst, osoba, dziecko, chłopiec&#10;&#10;Opis wygenerowany automatycznie">
            <a:extLst>
              <a:ext uri="{FF2B5EF4-FFF2-40B4-BE49-F238E27FC236}">
                <a16:creationId xmlns:a16="http://schemas.microsoft.com/office/drawing/2014/main" id="{BDECB5E1-06F5-EEC6-EF9F-9923A9AD3E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</a:blip>
          <a:srcRect t="2910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30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10A066-F3C1-E0E1-7E1C-06EA75223E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Bawiąc się i ucząc zgłębialiśmy tajniki:</a:t>
            </a:r>
            <a:endParaRPr lang="pl-PL" dirty="0"/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m.in. programu </a:t>
            </a:r>
            <a:r>
              <a:rPr lang="pl-PL" dirty="0" err="1">
                <a:ea typeface="+mn-lt"/>
                <a:cs typeface="+mn-lt"/>
              </a:rPr>
              <a:t>PixBlock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dirty="0" err="1">
                <a:ea typeface="+mn-lt"/>
                <a:cs typeface="+mn-lt"/>
              </a:rPr>
              <a:t>scratch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dirty="0" err="1">
                <a:ea typeface="+mn-lt"/>
                <a:cs typeface="+mn-lt"/>
              </a:rPr>
              <a:t>pivot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dirty="0" err="1">
                <a:ea typeface="+mn-lt"/>
                <a:cs typeface="+mn-lt"/>
              </a:rPr>
              <a:t>codeweek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dirty="0" err="1">
                <a:ea typeface="+mn-lt"/>
                <a:cs typeface="+mn-lt"/>
              </a:rPr>
              <a:t>minecraft</a:t>
            </a:r>
            <a:r>
              <a:rPr lang="pl-PL" dirty="0">
                <a:ea typeface="+mn-lt"/>
                <a:cs typeface="+mn-lt"/>
              </a:rPr>
              <a:t>,</a:t>
            </a:r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Kodowania na macie- Przenosiliśmy np. sekwencje z maty do komputera,</a:t>
            </a:r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Tworzyliśmy  gry ,</a:t>
            </a:r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Braliśmy udział w </a:t>
            </a:r>
            <a:r>
              <a:rPr lang="pl-PL" dirty="0" err="1">
                <a:ea typeface="+mn-lt"/>
                <a:cs typeface="+mn-lt"/>
              </a:rPr>
              <a:t>challengach</a:t>
            </a:r>
            <a:r>
              <a:rPr lang="pl-PL" dirty="0">
                <a:ea typeface="+mn-lt"/>
                <a:cs typeface="+mn-lt"/>
              </a:rPr>
              <a:t> związanych z programowaniem.</a:t>
            </a:r>
          </a:p>
          <a:p>
            <a:pPr marL="0" indent="0">
              <a:buNone/>
            </a:pPr>
            <a:endParaRPr lang="pl-PL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9887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E1A4E5-7D30-E722-18E7-A7CF7A83F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Spotkania z królową- klasy starsze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D0774D-5735-D445-2FB2-8DE0C6BC86D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pl-PL" dirty="0">
                <a:ea typeface="+mn-lt"/>
                <a:cs typeface="+mn-lt"/>
              </a:rPr>
            </a:br>
            <a:br>
              <a:rPr lang="pl-PL" dirty="0">
                <a:ea typeface="+mn-lt"/>
                <a:cs typeface="+mn-lt"/>
              </a:rPr>
            </a:br>
            <a:r>
              <a:rPr lang="pl-PL" dirty="0">
                <a:ea typeface="+mn-lt"/>
                <a:cs typeface="+mn-lt"/>
              </a:rPr>
              <a:t>Uczniowie podczas zajęć tworzyli fraktale, trójkąt i dywan Sierpińskiego, który sprawił uczniom najwięcej radości. Powodzeniem również cieszyły się układanki geometryczne wykorzystujące tangramy oraz gry logiczne zakupione ze środków unijnych.</a:t>
            </a:r>
            <a:br>
              <a:rPr lang="pl-PL" dirty="0">
                <a:ea typeface="+mn-lt"/>
                <a:cs typeface="+mn-lt"/>
              </a:rPr>
            </a:br>
            <a:br>
              <a:rPr lang="pl-PL" dirty="0">
                <a:ea typeface="+mn-lt"/>
                <a:cs typeface="+mn-lt"/>
              </a:rPr>
            </a:br>
            <a:r>
              <a:rPr lang="pl-PL" dirty="0">
                <a:ea typeface="+mn-lt"/>
                <a:cs typeface="+mn-lt"/>
              </a:rPr>
              <a:t>Zajęcia cieszyły się dużym zainteresowaniem wśród uczniów. Różnorodność pomocy dydaktycznych oraz formy pracy podczas zajęć różniące się od standardowej lekcji powodowały, iż z każdym tygodniem kolejni nowi uczniowie chcieli dołączyć do grupy.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2427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E429CBE2-3911-6468-15B6-C54597CFB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43"/>
          <a:stretch/>
        </p:blipFill>
        <p:spPr>
          <a:xfrm rot="-5400000">
            <a:off x="409760" y="-5534"/>
            <a:ext cx="5301596" cy="5312664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F8FCCEA-639F-9018-8752-6D1771449E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57146" y="488670"/>
            <a:ext cx="6030026" cy="4871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900" dirty="0">
                <a:ea typeface="+mn-lt"/>
                <a:cs typeface="+mn-lt"/>
              </a:rPr>
              <a:t>Zajęcia z języka niemieckiego adresowane były do uczniów klas siódmych. </a:t>
            </a:r>
            <a:endParaRPr lang="pl-PL" sz="1900" dirty="0"/>
          </a:p>
        </p:txBody>
      </p:sp>
    </p:spTree>
    <p:extLst>
      <p:ext uri="{BB962C8B-B14F-4D97-AF65-F5344CB8AC3E}">
        <p14:creationId xmlns:p14="http://schemas.microsoft.com/office/powerpoint/2010/main" val="4209123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09B48301-428F-49CE-1CB6-EBFBD21FD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27" r="-2" b="-2"/>
          <a:stretch/>
        </p:blipFill>
        <p:spPr>
          <a:xfrm>
            <a:off x="404226" y="10"/>
            <a:ext cx="444398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E40666-C5A6-3B1A-1A9D-9A43610804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06755" y="2142066"/>
            <a:ext cx="5775928" cy="32325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/>
              <a:t>UCZESTNICY SPOTKAŃ POPRZEZ GRY, ZABAWY, ODGRYWANIE SCENEK, TWORZENIE KRÓTKICH PRAC PROJEKTOWYCH POSZERZALI ZASÓB SŁOWNICTWA ORAZ POZNAWALI NOWE STRUKTURY GRAMATYCZNE. MIELI RÓWNIEŻ MOŻLIWOŚĆ WYPRACOWANIA WŁASNYCH TECHNIK UCZENIA SIĘ I RADZENIA SOBIE ZE STRESEM.</a:t>
            </a:r>
            <a:endParaRPr lang="pl-PL">
              <a:ea typeface="+mn-lt"/>
              <a:cs typeface="+mn-lt"/>
            </a:endParaRPr>
          </a:p>
          <a:p>
            <a:pPr marL="0" indent="0"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5739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C332F766-A180-4C49-9FED-639A2A177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5858"/>
            <a:ext cx="8002104" cy="638919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EB46DED-1E66-2817-6303-4969F60C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868339" cy="1151965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bg1"/>
                </a:solidFill>
              </a:rPr>
              <a:t>Spotlight on the USA</a:t>
            </a:r>
          </a:p>
        </p:txBody>
      </p:sp>
      <p:sp>
        <p:nvSpPr>
          <p:cNvPr id="38" name="Symbol zastępczy zawartości 37">
            <a:extLst>
              <a:ext uri="{FF2B5EF4-FFF2-40B4-BE49-F238E27FC236}">
                <a16:creationId xmlns:a16="http://schemas.microsoft.com/office/drawing/2014/main" id="{1C35F4FC-A411-2DED-F04F-6DAC9E0450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4312" y="2063396"/>
            <a:ext cx="7558452" cy="33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„SPOTLIGHT ON THE USA” W ZAJĘCIACH BRALI UDZIAŁ UCZNIOWIE KLAS 7-8. </a:t>
            </a:r>
          </a:p>
          <a:p>
            <a:pPr marL="0" indent="0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PODCZAS ZAJĘĆ POZNAWALI HISTORIĘ STANÓW ZJEDNOCZONYCH, </a:t>
            </a:r>
          </a:p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ZWIEDZALI NAJWIĘKSZE MIASTA.</a:t>
            </a:r>
            <a:endParaRPr lang="pl-PL">
              <a:solidFill>
                <a:schemeClr val="bg1"/>
              </a:solidFill>
            </a:endParaRPr>
          </a:p>
        </p:txBody>
      </p:sp>
      <p:pic>
        <p:nvPicPr>
          <p:cNvPr id="36" name="Obraz 36" descr="Obraz zawierający tekst&#10;&#10;Opis wygenerowany automatycznie">
            <a:extLst>
              <a:ext uri="{FF2B5EF4-FFF2-40B4-BE49-F238E27FC236}">
                <a16:creationId xmlns:a16="http://schemas.microsoft.com/office/drawing/2014/main" id="{CAA808D5-5D82-E37C-D267-138312F2A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98" r="2" b="23356"/>
          <a:stretch/>
        </p:blipFill>
        <p:spPr>
          <a:xfrm>
            <a:off x="8125547" y="-5858"/>
            <a:ext cx="3584638" cy="3132875"/>
          </a:xfrm>
          <a:prstGeom prst="rect">
            <a:avLst/>
          </a:prstGeom>
          <a:ln>
            <a:noFill/>
          </a:ln>
        </p:spPr>
      </p:pic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6F1F53F6-2EF9-4216-B0F9-1D85D49A6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4266" y="-5859"/>
            <a:ext cx="123444" cy="6389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Obraz 35" descr="Obraz zawierający tekst, królowa&#10;&#10;Opis wygenerowany automatycznie">
            <a:extLst>
              <a:ext uri="{FF2B5EF4-FFF2-40B4-BE49-F238E27FC236}">
                <a16:creationId xmlns:a16="http://schemas.microsoft.com/office/drawing/2014/main" id="{A8A50487-1954-0ACE-2921-9DCD41F800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5" r="3310" b="1"/>
          <a:stretch/>
        </p:blipFill>
        <p:spPr>
          <a:xfrm>
            <a:off x="8125547" y="3250086"/>
            <a:ext cx="3584638" cy="31328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53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rawa, zewnętrzne, niebo, budynek&#10;&#10;Opis wygenerowany automatycznie">
            <a:extLst>
              <a:ext uri="{FF2B5EF4-FFF2-40B4-BE49-F238E27FC236}">
                <a16:creationId xmlns:a16="http://schemas.microsoft.com/office/drawing/2014/main" id="{CF534624-3A65-3AFA-A6E3-74684251A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3" r="9091" b="7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C8BCFB-B092-4D3E-BA0A-9843CC99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54DCC61-279B-F3F0-F27A-27FAE7AF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36" y="456153"/>
            <a:ext cx="7824919" cy="1640795"/>
          </a:xfrm>
        </p:spPr>
        <p:txBody>
          <a:bodyPr>
            <a:normAutofit/>
          </a:bodyPr>
          <a:lstStyle/>
          <a:p>
            <a:r>
              <a:rPr lang="pl-PL" sz="2200">
                <a:solidFill>
                  <a:schemeClr val="bg1"/>
                </a:solidFill>
                <a:ea typeface="+mj-lt"/>
                <a:cs typeface="+mj-lt"/>
              </a:rPr>
              <a:t>Szkoła Podstawowa z Oddziałami Integracyjnymi nr 344 </a:t>
            </a:r>
            <a:br>
              <a:rPr lang="pl-PL" sz="220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pl-PL" sz="2200">
                <a:solidFill>
                  <a:schemeClr val="bg1"/>
                </a:solidFill>
                <a:ea typeface="+mj-lt"/>
                <a:cs typeface="+mj-lt"/>
              </a:rPr>
              <a:t>im. Powstania Warszawskiego w Warszawie</a:t>
            </a:r>
            <a:endParaRPr lang="pl-PL" sz="2200">
              <a:solidFill>
                <a:schemeClr val="bg1"/>
              </a:solidFill>
            </a:endParaRPr>
          </a:p>
          <a:p>
            <a:endParaRPr lang="pl-PL" sz="2200">
              <a:solidFill>
                <a:schemeClr val="bg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7CEE9A-0D71-8595-6787-5FD9EB7111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446867"/>
            <a:ext cx="6598438" cy="294465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 </a:t>
            </a:r>
            <a:r>
              <a:rPr lang="en-US" sz="1800" dirty="0" err="1">
                <a:solidFill>
                  <a:schemeClr val="bg1"/>
                </a:solidFill>
              </a:rPr>
              <a:t>naszej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placówce</a:t>
            </a:r>
            <a:r>
              <a:rPr lang="en-US" sz="1800" dirty="0">
                <a:solidFill>
                  <a:schemeClr val="bg1"/>
                </a:solidFill>
              </a:rPr>
              <a:t>  </a:t>
            </a:r>
            <a:r>
              <a:rPr lang="en-US" sz="1800" dirty="0" err="1">
                <a:solidFill>
                  <a:schemeClr val="bg1"/>
                </a:solidFill>
              </a:rPr>
              <a:t>odbyły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się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zajęcia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projektowe</a:t>
            </a:r>
            <a:r>
              <a:rPr lang="en-US" sz="1800" dirty="0">
                <a:solidFill>
                  <a:schemeClr val="bg1"/>
                </a:solidFill>
              </a:rPr>
              <a:t> w </a:t>
            </a:r>
            <a:r>
              <a:rPr lang="en-US" sz="1800" dirty="0" err="1">
                <a:solidFill>
                  <a:schemeClr val="bg1"/>
                </a:solidFill>
              </a:rPr>
              <a:t>ramach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programu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mały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Inżynier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endParaRPr lang="en-US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err="1">
                <a:solidFill>
                  <a:schemeClr val="bg1"/>
                </a:solidFill>
              </a:rPr>
              <a:t>Okres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realizacji</a:t>
            </a:r>
            <a:r>
              <a:rPr lang="en-US" sz="1800" dirty="0">
                <a:solidFill>
                  <a:schemeClr val="bg1"/>
                </a:solidFill>
              </a:rPr>
              <a:t> to;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 1.09.2020- 31.08.2022 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14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4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EF9A248D-F506-20C5-8E0B-813C2E8ED7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</a:blip>
          <a:srcRect t="11238" b="15944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B15B57-2D0C-0F63-7904-E1FC104633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0781" y="668792"/>
            <a:ext cx="10394707" cy="33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>
              <a:ea typeface="+mn-lt"/>
              <a:cs typeface="+mn-lt"/>
            </a:endParaRPr>
          </a:p>
          <a:p>
            <a:pPr marL="0" indent="0">
              <a:buNone/>
            </a:pPr>
            <a:endParaRPr lang="pl-PL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Zajęcia obejmowały również zagadnienia dotyczące kultury amerykańskiej. </a:t>
            </a:r>
          </a:p>
          <a:p>
            <a:pPr marL="0" indent="0">
              <a:buNone/>
            </a:pPr>
            <a:endParaRPr lang="pl-PL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>
                <a:ea typeface="+mn-lt"/>
                <a:cs typeface="+mn-lt"/>
              </a:rPr>
              <a:t>Uczniowie brali </a:t>
            </a:r>
            <a:r>
              <a:rPr lang="pl-PL" dirty="0">
                <a:ea typeface="+mn-lt"/>
                <a:cs typeface="+mn-lt"/>
              </a:rPr>
              <a:t>udział w warsztatach o amerykańskiej sztuce, literaturze, muzyce i filmie.</a:t>
            </a:r>
            <a:endParaRPr lang="pl-P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6956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71A71C-209A-4AEB-ACE5-99478391B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DE4BFA7-B82F-438B-B2B2-49906328D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9C133E48-AE29-BD09-0913-3D86630DACF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t="8209" r="3" b="6963"/>
          <a:stretch/>
        </p:blipFill>
        <p:spPr>
          <a:xfrm rot="16200000">
            <a:off x="6682092" y="1345646"/>
            <a:ext cx="5903415" cy="3680817"/>
          </a:xfrm>
          <a:prstGeom prst="rect">
            <a:avLst/>
          </a:prstGeom>
          <a:ln>
            <a:noFill/>
          </a:ln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D508A3B8-B1AA-4A53-8613-20B62ECDE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55E8F1-8D1A-4978-A5E9-DA60C55D2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7978F9F-6094-38E7-9EAE-CC5D8970E576}"/>
              </a:ext>
            </a:extLst>
          </p:cNvPr>
          <p:cNvSpPr txBox="1"/>
          <p:nvPr/>
        </p:nvSpPr>
        <p:spPr>
          <a:xfrm>
            <a:off x="268857" y="352489"/>
            <a:ext cx="7000923" cy="422248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</a:pPr>
            <a:r>
              <a:rPr lang="en-US" sz="2800" cap="all" dirty="0">
                <a:solidFill>
                  <a:schemeClr val="bg1"/>
                </a:solidFill>
              </a:rPr>
              <a:t>Celem </a:t>
            </a:r>
            <a:r>
              <a:rPr lang="en-US" sz="2800" cap="all" dirty="0" err="1">
                <a:solidFill>
                  <a:schemeClr val="bg1"/>
                </a:solidFill>
              </a:rPr>
              <a:t>projektu</a:t>
            </a:r>
            <a:r>
              <a:rPr lang="en-US" sz="2800" cap="all" dirty="0">
                <a:solidFill>
                  <a:schemeClr val="bg1"/>
                </a:solidFill>
              </a:rPr>
              <a:t> </a:t>
            </a:r>
            <a:r>
              <a:rPr lang="en-US" sz="2800" cap="all" dirty="0" err="1">
                <a:solidFill>
                  <a:schemeClr val="bg1"/>
                </a:solidFill>
              </a:rPr>
              <a:t>był</a:t>
            </a:r>
            <a:r>
              <a:rPr lang="en-US" sz="2800" cap="all" dirty="0">
                <a:solidFill>
                  <a:schemeClr val="bg1"/>
                </a:solidFill>
              </a:rPr>
              <a:t> </a:t>
            </a:r>
            <a:r>
              <a:rPr lang="en-US" sz="2800" cap="all" dirty="0" err="1">
                <a:solidFill>
                  <a:schemeClr val="bg1"/>
                </a:solidFill>
              </a:rPr>
              <a:t>rozwój</a:t>
            </a:r>
            <a:r>
              <a:rPr lang="en-US" sz="2800" cap="all" dirty="0">
                <a:solidFill>
                  <a:schemeClr val="bg1"/>
                </a:solidFill>
              </a:rPr>
              <a:t> </a:t>
            </a:r>
            <a:r>
              <a:rPr lang="en-US" sz="2800" cap="all" dirty="0" err="1">
                <a:solidFill>
                  <a:schemeClr val="bg1"/>
                </a:solidFill>
              </a:rPr>
              <a:t>kompetencji</a:t>
            </a:r>
            <a:r>
              <a:rPr lang="en-US" sz="2800" cap="all" dirty="0">
                <a:solidFill>
                  <a:schemeClr val="bg1"/>
                </a:solidFill>
              </a:rPr>
              <a:t> </a:t>
            </a:r>
            <a:r>
              <a:rPr lang="en-US" sz="2800" cap="all" dirty="0" err="1">
                <a:solidFill>
                  <a:schemeClr val="bg1"/>
                </a:solidFill>
              </a:rPr>
              <a:t>kluczowych</a:t>
            </a:r>
            <a:r>
              <a:rPr lang="en-US" sz="2800" cap="all" dirty="0">
                <a:solidFill>
                  <a:schemeClr val="bg1"/>
                </a:solidFill>
              </a:rPr>
              <a:t> </a:t>
            </a:r>
            <a:r>
              <a:rPr lang="en-US" sz="2800" cap="all" dirty="0" err="1">
                <a:solidFill>
                  <a:schemeClr val="bg1"/>
                </a:solidFill>
              </a:rPr>
              <a:t>i</a:t>
            </a:r>
            <a:r>
              <a:rPr lang="en-US" sz="2800" cap="all" dirty="0">
                <a:solidFill>
                  <a:schemeClr val="bg1"/>
                </a:solidFill>
              </a:rPr>
              <a:t> </a:t>
            </a:r>
            <a:r>
              <a:rPr lang="en-US" sz="2800" cap="all" dirty="0" err="1">
                <a:solidFill>
                  <a:schemeClr val="bg1"/>
                </a:solidFill>
              </a:rPr>
              <a:t>umiejętności</a:t>
            </a:r>
            <a:r>
              <a:rPr lang="en-US" sz="2800" cap="all" dirty="0">
                <a:solidFill>
                  <a:schemeClr val="bg1"/>
                </a:solidFill>
              </a:rPr>
              <a:t> </a:t>
            </a:r>
            <a:r>
              <a:rPr lang="en-US" sz="2800" cap="all" dirty="0" err="1">
                <a:solidFill>
                  <a:schemeClr val="bg1"/>
                </a:solidFill>
              </a:rPr>
              <a:t>na</a:t>
            </a:r>
            <a:r>
              <a:rPr lang="en-US" sz="2800" cap="all" dirty="0">
                <a:solidFill>
                  <a:schemeClr val="bg1"/>
                </a:solidFill>
              </a:rPr>
              <a:t> </a:t>
            </a:r>
            <a:r>
              <a:rPr lang="en-US" sz="2800" cap="all" dirty="0" err="1">
                <a:solidFill>
                  <a:schemeClr val="bg1"/>
                </a:solidFill>
              </a:rPr>
              <a:t>rynku</a:t>
            </a:r>
            <a:r>
              <a:rPr lang="en-US" sz="2800" cap="all" dirty="0">
                <a:solidFill>
                  <a:schemeClr val="bg1"/>
                </a:solidFill>
              </a:rPr>
              <a:t> </a:t>
            </a:r>
            <a:r>
              <a:rPr lang="en-US" sz="2800" cap="all" dirty="0" err="1">
                <a:solidFill>
                  <a:schemeClr val="bg1"/>
                </a:solidFill>
              </a:rPr>
              <a:t>pracy</a:t>
            </a:r>
            <a:r>
              <a:rPr lang="en-US" sz="2800" cap="all" dirty="0">
                <a:solidFill>
                  <a:schemeClr val="bg1"/>
                </a:solidFill>
              </a:rPr>
              <a:t> </a:t>
            </a:r>
            <a:r>
              <a:rPr lang="en-US" sz="2800" cap="all" dirty="0" err="1">
                <a:solidFill>
                  <a:schemeClr val="bg1"/>
                </a:solidFill>
              </a:rPr>
              <a:t>uczniów</a:t>
            </a:r>
            <a:r>
              <a:rPr lang="en-US" sz="2800" cap="all" dirty="0">
                <a:solidFill>
                  <a:schemeClr val="bg1"/>
                </a:solidFill>
              </a:rPr>
              <a:t> </a:t>
            </a:r>
            <a:r>
              <a:rPr lang="en-US" sz="2800" cap="all" dirty="0" err="1">
                <a:solidFill>
                  <a:schemeClr val="bg1"/>
                </a:solidFill>
              </a:rPr>
              <a:t>oraz</a:t>
            </a:r>
            <a:r>
              <a:rPr lang="en-US" sz="2800" cap="all" dirty="0">
                <a:solidFill>
                  <a:schemeClr val="bg1"/>
                </a:solidFill>
              </a:rPr>
              <a:t> </a:t>
            </a:r>
            <a:r>
              <a:rPr lang="en-US" sz="2800" cap="all" dirty="0" err="1">
                <a:solidFill>
                  <a:schemeClr val="bg1"/>
                </a:solidFill>
              </a:rPr>
              <a:t>zasadnicze</a:t>
            </a:r>
            <a:r>
              <a:rPr lang="en-US" sz="2800" cap="all" dirty="0">
                <a:solidFill>
                  <a:schemeClr val="bg1"/>
                </a:solidFill>
              </a:rPr>
              <a:t> </a:t>
            </a:r>
            <a:r>
              <a:rPr lang="en-US" sz="2800" cap="all" dirty="0" err="1">
                <a:solidFill>
                  <a:schemeClr val="bg1"/>
                </a:solidFill>
              </a:rPr>
              <a:t>podniesienie</a:t>
            </a:r>
            <a:r>
              <a:rPr lang="en-US" sz="2800" cap="all" dirty="0">
                <a:solidFill>
                  <a:schemeClr val="bg1"/>
                </a:solidFill>
              </a:rPr>
              <a:t> </a:t>
            </a:r>
            <a:r>
              <a:rPr lang="en-US" sz="2800" cap="all" dirty="0" err="1">
                <a:solidFill>
                  <a:schemeClr val="bg1"/>
                </a:solidFill>
              </a:rPr>
              <a:t>jakości</a:t>
            </a:r>
            <a:r>
              <a:rPr lang="en-US" sz="2800" cap="all" dirty="0">
                <a:solidFill>
                  <a:schemeClr val="bg1"/>
                </a:solidFill>
              </a:rPr>
              <a:t> </a:t>
            </a:r>
            <a:r>
              <a:rPr lang="en-US" sz="2800" cap="all" dirty="0" err="1">
                <a:solidFill>
                  <a:schemeClr val="bg1"/>
                </a:solidFill>
              </a:rPr>
              <a:t>procesu</a:t>
            </a:r>
            <a:r>
              <a:rPr lang="en-US" sz="2800" cap="all" dirty="0">
                <a:solidFill>
                  <a:schemeClr val="bg1"/>
                </a:solidFill>
              </a:rPr>
              <a:t> </a:t>
            </a:r>
            <a:r>
              <a:rPr lang="en-US" sz="2800" cap="all" dirty="0" err="1">
                <a:solidFill>
                  <a:schemeClr val="bg1"/>
                </a:solidFill>
              </a:rPr>
              <a:t>kształcenia</a:t>
            </a:r>
            <a:r>
              <a:rPr lang="en-US" sz="2800" cap="all" dirty="0">
                <a:solidFill>
                  <a:schemeClr val="bg1"/>
                </a:solidFill>
              </a:rPr>
              <a:t> w </a:t>
            </a:r>
            <a:r>
              <a:rPr lang="en-US" sz="2800" cap="all" dirty="0" err="1">
                <a:solidFill>
                  <a:schemeClr val="bg1"/>
                </a:solidFill>
              </a:rPr>
              <a:t>placówkach</a:t>
            </a:r>
            <a:r>
              <a:rPr lang="en-US" sz="2800" cap="all" dirty="0">
                <a:solidFill>
                  <a:schemeClr val="bg1"/>
                </a:solidFill>
              </a:rPr>
              <a:t>.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50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stół&#10;&#10;Opis wygenerowany automatycznie">
            <a:extLst>
              <a:ext uri="{FF2B5EF4-FFF2-40B4-BE49-F238E27FC236}">
                <a16:creationId xmlns:a16="http://schemas.microsoft.com/office/drawing/2014/main" id="{5F363D17-5A87-E0BB-3516-9EFD56439DC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t="10490" r="1" b="16387"/>
          <a:stretch/>
        </p:blipFill>
        <p:spPr>
          <a:xfrm>
            <a:off x="115020" y="-1"/>
            <a:ext cx="5791144" cy="3980623"/>
          </a:xfrm>
          <a:prstGeom prst="rect">
            <a:avLst/>
          </a:prstGeom>
          <a:ln>
            <a:noFill/>
          </a:ln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6FA8F125-691E-8715-0BE2-90565381A5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7" r="1" b="1"/>
          <a:stretch/>
        </p:blipFill>
        <p:spPr>
          <a:xfrm>
            <a:off x="5914589" y="10"/>
            <a:ext cx="5794811" cy="3980612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075C07-CFB6-4B00-8D9D-38D8FB766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858613B-C567-B3AA-85A9-413A262BFFD2}"/>
              </a:ext>
            </a:extLst>
          </p:cNvPr>
          <p:cNvSpPr txBox="1"/>
          <p:nvPr/>
        </p:nvSpPr>
        <p:spPr>
          <a:xfrm>
            <a:off x="1212871" y="4670395"/>
            <a:ext cx="10100748" cy="160803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 err="1">
                <a:solidFill>
                  <a:schemeClr val="bg1"/>
                </a:solidFill>
              </a:rPr>
              <a:t>Rodzaje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zajęć</a:t>
            </a:r>
            <a:r>
              <a:rPr lang="en-US" cap="all" dirty="0">
                <a:solidFill>
                  <a:schemeClr val="bg1"/>
                </a:solidFill>
              </a:rPr>
              <a:t>: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 err="1">
                <a:solidFill>
                  <a:schemeClr val="bg1"/>
                </a:solidFill>
              </a:rPr>
              <a:t>Spotkanie</a:t>
            </a:r>
            <a:r>
              <a:rPr lang="en-US" cap="all" dirty="0">
                <a:solidFill>
                  <a:schemeClr val="bg1"/>
                </a:solidFill>
              </a:rPr>
              <a:t> z </a:t>
            </a:r>
            <a:r>
              <a:rPr lang="en-US" cap="all" dirty="0" err="1">
                <a:solidFill>
                  <a:schemeClr val="bg1"/>
                </a:solidFill>
              </a:rPr>
              <a:t>królową</a:t>
            </a:r>
            <a:r>
              <a:rPr lang="en-US" cap="all" dirty="0">
                <a:solidFill>
                  <a:schemeClr val="bg1"/>
                </a:solidFill>
              </a:rPr>
              <a:t>- </a:t>
            </a:r>
            <a:r>
              <a:rPr lang="en-US" cap="all" dirty="0" err="1">
                <a:solidFill>
                  <a:schemeClr val="bg1"/>
                </a:solidFill>
              </a:rPr>
              <a:t>zajęcia</a:t>
            </a:r>
            <a:r>
              <a:rPr lang="en-US" cap="all" dirty="0">
                <a:solidFill>
                  <a:schemeClr val="bg1"/>
                </a:solidFill>
              </a:rPr>
              <a:t> z </a:t>
            </a:r>
            <a:r>
              <a:rPr lang="en-US" cap="all" dirty="0" err="1">
                <a:solidFill>
                  <a:schemeClr val="bg1"/>
                </a:solidFill>
              </a:rPr>
              <a:t>matematyki</a:t>
            </a:r>
            <a:endParaRPr lang="en-US" cap="all">
              <a:solidFill>
                <a:schemeClr val="bg1"/>
              </a:solidFill>
            </a:endParaRP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 err="1">
                <a:solidFill>
                  <a:schemeClr val="bg1"/>
                </a:solidFill>
              </a:rPr>
              <a:t>Przyrodnicze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laboratorium</a:t>
            </a:r>
            <a:r>
              <a:rPr lang="en-US" cap="all" dirty="0">
                <a:solidFill>
                  <a:schemeClr val="bg1"/>
                </a:solidFill>
              </a:rPr>
              <a:t>.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 err="1">
                <a:solidFill>
                  <a:schemeClr val="bg1"/>
                </a:solidFill>
              </a:rPr>
              <a:t>Języki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obce</a:t>
            </a:r>
            <a:r>
              <a:rPr lang="en-US" cap="all" dirty="0">
                <a:solidFill>
                  <a:schemeClr val="bg1"/>
                </a:solidFill>
              </a:rPr>
              <a:t>.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 err="1">
                <a:solidFill>
                  <a:schemeClr val="bg1"/>
                </a:solidFill>
              </a:rPr>
              <a:t>Laboratorium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kodowania</a:t>
            </a:r>
            <a:r>
              <a:rPr lang="en-US" cap="all" dirty="0">
                <a:solidFill>
                  <a:schemeClr val="bg1"/>
                </a:solidFill>
              </a:rPr>
              <a:t>.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endParaRPr lang="en-US" sz="1300" cap="al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7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>
            <a:extLst>
              <a:ext uri="{FF2B5EF4-FFF2-40B4-BE49-F238E27FC236}">
                <a16:creationId xmlns:a16="http://schemas.microsoft.com/office/drawing/2014/main" id="{77201E38-4A31-8CBA-E450-4FEB59D28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21" b="6064"/>
          <a:stretch/>
        </p:blipFill>
        <p:spPr>
          <a:xfrm>
            <a:off x="404226" y="10"/>
            <a:ext cx="444398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ECFEC8-223C-06FC-3A8B-918687611D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49246" y="1308179"/>
            <a:ext cx="6451663" cy="323251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l-PL" sz="2800" dirty="0"/>
              <a:t>Cykl zajęć rozpoczynał się od wypełnienia przez uczestników bilansu kompetencji, który został powtórzony na ostatnim spotkaniu projektowym.</a:t>
            </a:r>
          </a:p>
          <a:p>
            <a:pPr marL="0" indent="0">
              <a:lnSpc>
                <a:spcPct val="110000"/>
              </a:lnSpc>
              <a:buNone/>
            </a:pPr>
            <a:endParaRPr lang="pl-PL" sz="2800" dirty="0"/>
          </a:p>
          <a:p>
            <a:pPr marL="0" indent="0">
              <a:lnSpc>
                <a:spcPct val="110000"/>
              </a:lnSpc>
              <a:buNone/>
            </a:pPr>
            <a:endParaRPr lang="pl-PL" sz="2800" dirty="0"/>
          </a:p>
          <a:p>
            <a:pPr marL="0" indent="0">
              <a:lnSpc>
                <a:spcPct val="110000"/>
              </a:lnSpc>
              <a:buNone/>
            </a:pPr>
            <a:r>
              <a:rPr lang="pl-PL" sz="2800" dirty="0"/>
              <a:t>Lekcje cieszyły się ogromnym zainteresowaniem wśród uczniów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2800" dirty="0"/>
              <a:t>i rodziców. </a:t>
            </a:r>
          </a:p>
        </p:txBody>
      </p:sp>
    </p:spTree>
    <p:extLst>
      <p:ext uri="{BB962C8B-B14F-4D97-AF65-F5344CB8AC3E}">
        <p14:creationId xmlns:p14="http://schemas.microsoft.com/office/powerpoint/2010/main" val="952625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4" descr="Obraz zawierający tekst, osoba, dziecko, wewnątrz&#10;&#10;Opis wygenerowany automatycznie">
            <a:extLst>
              <a:ext uri="{FF2B5EF4-FFF2-40B4-BE49-F238E27FC236}">
                <a16:creationId xmlns:a16="http://schemas.microsoft.com/office/drawing/2014/main" id="{F955FB50-9837-81B4-F1D2-C9630C97DA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</a:blip>
          <a:srcRect t="9650" b="49391"/>
          <a:stretch/>
        </p:blipFill>
        <p:spPr>
          <a:xfrm>
            <a:off x="-12895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AD4017-0C20-94BA-D8DD-A27C32CA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79" y="1912749"/>
            <a:ext cx="10396882" cy="1151965"/>
          </a:xfrm>
        </p:spPr>
        <p:txBody>
          <a:bodyPr>
            <a:normAutofit/>
          </a:bodyPr>
          <a:lstStyle/>
          <a:p>
            <a:r>
              <a:rPr lang="pl-PL" dirty="0"/>
              <a:t>Przyrodnicze laboratorium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5BC4DF-F2B3-9F24-0D18-4399C4B47D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>
              <a:ea typeface="+mn-lt"/>
              <a:cs typeface="+mn-lt"/>
            </a:endParaRPr>
          </a:p>
          <a:p>
            <a:pPr marL="0" indent="0">
              <a:buNone/>
            </a:pPr>
            <a:endParaRPr lang="pl-PL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Przyrodnicze laboratorium to zajęcia dedykowane wszystkim młodym miłośnikom przyrody. </a:t>
            </a:r>
            <a:endParaRPr lang="pl-PL" dirty="0"/>
          </a:p>
          <a:p>
            <a:pPr marL="0" indent="0">
              <a:buNone/>
            </a:pPr>
            <a:br>
              <a:rPr lang="pl-PL">
                <a:ea typeface="+mn-lt"/>
                <a:cs typeface="+mn-lt"/>
              </a:rPr>
            </a:br>
            <a:endParaRPr lang="pl-P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28348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A631A2-2E3E-D342-8630-5900463B2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4951408" cy="1151965"/>
          </a:xfrm>
        </p:spPr>
        <p:txBody>
          <a:bodyPr>
            <a:normAutofit/>
          </a:bodyPr>
          <a:lstStyle/>
          <a:p>
            <a:r>
              <a:rPr lang="pl-PL" sz="3800" dirty="0">
                <a:ea typeface="+mj-lt"/>
                <a:cs typeface="+mj-lt"/>
              </a:rPr>
              <a:t>Przyrodnicze laboratorium</a:t>
            </a:r>
            <a:endParaRPr lang="pl-PL" sz="3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480D58-EAEF-C58C-6017-53AC98F0D9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575" y="2076423"/>
            <a:ext cx="5929069" cy="328873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l-PL" sz="1700" dirty="0"/>
              <a:t>ICH CELEM BYŁO PRZYBLIŻENIE UCZESTNIKOM, W ŁATWY DO PRZYSWOJENIA SPOSÓB, WIEDZY Z ZAKRESU EKOLOGII, ZAGADNIEŃ ZWIĄZANYCH Z OCHRONĄ ŚRODOWISKA, TROSKĄ O ZWIERZĘTA I ŻYCIA W ZGODZIE Z PRZYRODĄ. UCZYŁY RÓWNIEŻ ZDROWEGO STYLU ŻYCIA. PRZEKAZYWANA WIEDZA POPARTA BYŁA CIEKAWYMI EKSPERYMENTAMI I WARSZTATAMI, KTÓRE POBUDZAŁY DZIECI DO ROZMÓW O PRZYRODZIE, ROZWIJAŁY ICH KREATYWNOŚĆ I PASJĘ DO NAUK PRZYRODNICZYCH.</a:t>
            </a:r>
          </a:p>
        </p:txBody>
      </p:sp>
      <p:pic>
        <p:nvPicPr>
          <p:cNvPr id="4" name="Obraz 4" descr="Obraz zawierający osoba&#10;&#10;Opis wygenerowany automatycznie">
            <a:extLst>
              <a:ext uri="{FF2B5EF4-FFF2-40B4-BE49-F238E27FC236}">
                <a16:creationId xmlns:a16="http://schemas.microsoft.com/office/drawing/2014/main" id="{420814F5-D5B5-C910-7767-AA3A3D79F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94" b="2"/>
          <a:stretch/>
        </p:blipFill>
        <p:spPr>
          <a:xfrm>
            <a:off x="6094410" y="10"/>
            <a:ext cx="5310189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519973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osoba&#10;&#10;Opis wygenerowany automatycznie">
            <a:extLst>
              <a:ext uri="{FF2B5EF4-FFF2-40B4-BE49-F238E27FC236}">
                <a16:creationId xmlns:a16="http://schemas.microsoft.com/office/drawing/2014/main" id="{681B72CF-7633-8F0A-45FF-10243899E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50629" r="1" b="79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9" name="Rectangle 24">
            <a:extLst>
              <a:ext uri="{FF2B5EF4-FFF2-40B4-BE49-F238E27FC236}">
                <a16:creationId xmlns:a16="http://schemas.microsoft.com/office/drawing/2014/main" id="{10E1A081-79F8-4C8B-978A-A78E2F9BA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29766" y="609600"/>
            <a:ext cx="7562234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EF0A90B-AE37-F548-0064-4BC58A8D19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36020" y="1224791"/>
            <a:ext cx="6413334" cy="294465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l-PL" dirty="0">
                <a:solidFill>
                  <a:schemeClr val="bg1"/>
                </a:solidFill>
              </a:rPr>
              <a:t>Z PAMIĘTNIKA UCZESTNIKA:</a:t>
            </a:r>
          </a:p>
          <a:p>
            <a:pPr marL="0" indent="0">
              <a:lnSpc>
                <a:spcPct val="110000"/>
              </a:lnSpc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br>
              <a:rPr lang="pl-PL" dirty="0"/>
            </a:br>
            <a:r>
              <a:rPr lang="pl-PL" dirty="0">
                <a:solidFill>
                  <a:schemeClr val="bg1"/>
                </a:solidFill>
              </a:rPr>
              <a:t>NA ZAJĘCIACH EKSPERYMENTOWALIŚMY Z WODĄ, 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dirty="0">
                <a:solidFill>
                  <a:schemeClr val="bg1"/>
                </a:solidFill>
              </a:rPr>
              <a:t>ODKRYWALIŚMY SKARBY ZIEMI, 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dirty="0">
                <a:solidFill>
                  <a:schemeClr val="bg1"/>
                </a:solidFill>
              </a:rPr>
              <a:t>NABYWALIŚMY ZDROWE NAWYKI, POPRZEZ PRZYGOTOWANIE ŚWIEŻYCH SOKÓW, KOKTAJLI I  ZDROWYCH PRZEKĄSEK. </a:t>
            </a:r>
          </a:p>
          <a:p>
            <a:pPr marL="0" indent="0">
              <a:lnSpc>
                <a:spcPct val="110000"/>
              </a:lnSpc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pl-PL" dirty="0">
                <a:solidFill>
                  <a:schemeClr val="bg1"/>
                </a:solidFill>
              </a:rPr>
              <a:t>ZGŁĘBIALIŚMY TAJEMNICE LASU I JEGO MIESZKAŃCÓW, OBSERWOWALIŚMY PRZYRODĘ WRAZ ZE ZMIANAMI PÓR ROKU. ODKRYLIŚMY, ŻE MAJOWA ŁĄKA JEST PEŁNA BARW I ZAPACHÓW. </a:t>
            </a:r>
          </a:p>
        </p:txBody>
      </p:sp>
    </p:spTree>
    <p:extLst>
      <p:ext uri="{BB962C8B-B14F-4D97-AF65-F5344CB8AC3E}">
        <p14:creationId xmlns:p14="http://schemas.microsoft.com/office/powerpoint/2010/main" val="2272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4" descr="Obraz zawierający tekst, dziecko, wewnątrz&#10;&#10;Opis wygenerowany automatycznie">
            <a:extLst>
              <a:ext uri="{FF2B5EF4-FFF2-40B4-BE49-F238E27FC236}">
                <a16:creationId xmlns:a16="http://schemas.microsoft.com/office/drawing/2014/main" id="{65B17B61-17A2-1210-D582-84390CF27A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</a:blip>
          <a:srcRect t="13495" b="45545"/>
          <a:stretch/>
        </p:blipFill>
        <p:spPr>
          <a:xfrm>
            <a:off x="-14357" y="57519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8BB048-A7FE-0397-3902-F0D9E9E87D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649" y="2897283"/>
            <a:ext cx="10394707" cy="33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POZNALIŚMY FORMY OCHRONY PRZYRODY W POLSCE. DAWKA WIEDZY ZDOBYTA PODCZAS SPOTKAŃ PRZYRODNICZYCH ZAPEWNE PRZYDA SIĘ NAM W CODZIENNYM ŻYCIU. KORZYSTALIŚMY Z MATERIAŁÓW PLASTYCZNYCH I GIER EDUKACYJNYCH ZAKUPIONYCH W RAMACH PROJEKTU MAŁY INŻYNIER.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22491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0</TotalTime>
  <Words>1</Words>
  <Application>Microsoft Office PowerPoint</Application>
  <PresentationFormat>Widescreen</PresentationFormat>
  <Paragraphs>1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Wydarzenie główne</vt:lpstr>
      <vt:lpstr>Zostań Mistrzem Kompetencji  w Szkole Podstawowej nr 344 </vt:lpstr>
      <vt:lpstr>Szkoła Podstawowa z Oddziałami Integracyjnymi nr 344  im. Powstania Warszawskiego w Warszawie </vt:lpstr>
      <vt:lpstr>PowerPoint Presentation</vt:lpstr>
      <vt:lpstr>PowerPoint Presentation</vt:lpstr>
      <vt:lpstr>PowerPoint Presentation</vt:lpstr>
      <vt:lpstr>Przyrodnicze laboratorium</vt:lpstr>
      <vt:lpstr>Przyrodnicze laboratorium</vt:lpstr>
      <vt:lpstr>PowerPoint Presentation</vt:lpstr>
      <vt:lpstr>PowerPoint Presentation</vt:lpstr>
      <vt:lpstr>Spotkanie z Królową nauk</vt:lpstr>
      <vt:lpstr>PowerPoint Presentation</vt:lpstr>
      <vt:lpstr>PowerPoint Presentation</vt:lpstr>
      <vt:lpstr>Laboratorium kodowania</vt:lpstr>
      <vt:lpstr>PowerPoint Presentation</vt:lpstr>
      <vt:lpstr>PowerPoint Presentation</vt:lpstr>
      <vt:lpstr>Spotkania z królową- klasy starsze</vt:lpstr>
      <vt:lpstr>PowerPoint Presentation</vt:lpstr>
      <vt:lpstr>PowerPoint Presentation</vt:lpstr>
      <vt:lpstr>Spotlight on the USA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426</cp:revision>
  <dcterms:created xsi:type="dcterms:W3CDTF">2022-10-17T19:13:23Z</dcterms:created>
  <dcterms:modified xsi:type="dcterms:W3CDTF">2022-10-21T11:56:07Z</dcterms:modified>
</cp:coreProperties>
</file>