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56"/>
  </p:notesMasterIdLst>
  <p:sldIdLst>
    <p:sldId id="256" r:id="rId2"/>
    <p:sldId id="257" r:id="rId3"/>
    <p:sldId id="340" r:id="rId4"/>
    <p:sldId id="258" r:id="rId5"/>
    <p:sldId id="407" r:id="rId6"/>
    <p:sldId id="422" r:id="rId7"/>
    <p:sldId id="259" r:id="rId8"/>
    <p:sldId id="260" r:id="rId9"/>
    <p:sldId id="261" r:id="rId10"/>
    <p:sldId id="262" r:id="rId11"/>
    <p:sldId id="263" r:id="rId12"/>
    <p:sldId id="264" r:id="rId13"/>
    <p:sldId id="378" r:id="rId14"/>
    <p:sldId id="311" r:id="rId15"/>
    <p:sldId id="360" r:id="rId16"/>
    <p:sldId id="408" r:id="rId17"/>
    <p:sldId id="409" r:id="rId18"/>
    <p:sldId id="410" r:id="rId19"/>
    <p:sldId id="411" r:id="rId20"/>
    <p:sldId id="412" r:id="rId21"/>
    <p:sldId id="413" r:id="rId22"/>
    <p:sldId id="414" r:id="rId23"/>
    <p:sldId id="415" r:id="rId24"/>
    <p:sldId id="416" r:id="rId25"/>
    <p:sldId id="420" r:id="rId26"/>
    <p:sldId id="417" r:id="rId27"/>
    <p:sldId id="418" r:id="rId28"/>
    <p:sldId id="419" r:id="rId29"/>
    <p:sldId id="390" r:id="rId30"/>
    <p:sldId id="391" r:id="rId31"/>
    <p:sldId id="392" r:id="rId32"/>
    <p:sldId id="393" r:id="rId33"/>
    <p:sldId id="394" r:id="rId34"/>
    <p:sldId id="395" r:id="rId35"/>
    <p:sldId id="396" r:id="rId36"/>
    <p:sldId id="397" r:id="rId37"/>
    <p:sldId id="398" r:id="rId38"/>
    <p:sldId id="399" r:id="rId39"/>
    <p:sldId id="400" r:id="rId40"/>
    <p:sldId id="403" r:id="rId41"/>
    <p:sldId id="401" r:id="rId42"/>
    <p:sldId id="405" r:id="rId43"/>
    <p:sldId id="402" r:id="rId44"/>
    <p:sldId id="292" r:id="rId45"/>
    <p:sldId id="406" r:id="rId46"/>
    <p:sldId id="388" r:id="rId47"/>
    <p:sldId id="382" r:id="rId48"/>
    <p:sldId id="384" r:id="rId49"/>
    <p:sldId id="385" r:id="rId50"/>
    <p:sldId id="389" r:id="rId51"/>
    <p:sldId id="387" r:id="rId52"/>
    <p:sldId id="306" r:id="rId53"/>
    <p:sldId id="423" r:id="rId54"/>
    <p:sldId id="281" r:id="rId55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 pośredn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80" autoAdjust="0"/>
    <p:restoredTop sz="94662" autoAdjust="0"/>
  </p:normalViewPr>
  <p:slideViewPr>
    <p:cSldViewPr>
      <p:cViewPr>
        <p:scale>
          <a:sx n="70" d="100"/>
          <a:sy n="70" d="100"/>
        </p:scale>
        <p:origin x="-142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272FAA-1CB7-46FC-8FAF-21D0E82616AE}" type="datetimeFigureOut">
              <a:rPr lang="pl-PL" smtClean="0"/>
              <a:t>2019-08-27</a:t>
            </a:fld>
            <a:endParaRPr lang="pl-PL" dirty="0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 dirty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54EE72-1646-4815-B308-5B9F1D462A11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23014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4EE72-1646-4815-B308-5B9F1D462A11}" type="slidenum">
              <a:rPr lang="pl-PL" smtClean="0"/>
              <a:t>27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99315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FCBA2-5650-498A-8FF1-2E98E2F3D185}" type="datetimeFigureOut">
              <a:rPr lang="pl-PL" smtClean="0"/>
              <a:pPr/>
              <a:t>2019-08-27</a:t>
            </a:fld>
            <a:endParaRPr lang="pl-PL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B801-1348-4D18-BDA7-18FC2D0B1F39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FCBA2-5650-498A-8FF1-2E98E2F3D185}" type="datetimeFigureOut">
              <a:rPr lang="pl-PL" smtClean="0"/>
              <a:pPr/>
              <a:t>2019-08-27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B801-1348-4D18-BDA7-18FC2D0B1F39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FCBA2-5650-498A-8FF1-2E98E2F3D185}" type="datetimeFigureOut">
              <a:rPr lang="pl-PL" smtClean="0"/>
              <a:pPr/>
              <a:t>2019-08-27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B801-1348-4D18-BDA7-18FC2D0B1F39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FCBA2-5650-498A-8FF1-2E98E2F3D185}" type="datetimeFigureOut">
              <a:rPr lang="pl-PL" smtClean="0"/>
              <a:pPr/>
              <a:t>2019-08-27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B801-1348-4D18-BDA7-18FC2D0B1F39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FCBA2-5650-498A-8FF1-2E98E2F3D185}" type="datetimeFigureOut">
              <a:rPr lang="pl-PL" smtClean="0"/>
              <a:pPr/>
              <a:t>2019-08-27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B801-1348-4D18-BDA7-18FC2D0B1F39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FCBA2-5650-498A-8FF1-2E98E2F3D185}" type="datetimeFigureOut">
              <a:rPr lang="pl-PL" smtClean="0"/>
              <a:pPr/>
              <a:t>2019-08-27</a:t>
            </a:fld>
            <a:endParaRPr lang="pl-P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B801-1348-4D18-BDA7-18FC2D0B1F39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FCBA2-5650-498A-8FF1-2E98E2F3D185}" type="datetimeFigureOut">
              <a:rPr lang="pl-PL" smtClean="0"/>
              <a:pPr/>
              <a:t>2019-08-27</a:t>
            </a:fld>
            <a:endParaRPr lang="pl-P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B801-1348-4D18-BDA7-18FC2D0B1F39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FCBA2-5650-498A-8FF1-2E98E2F3D185}" type="datetimeFigureOut">
              <a:rPr lang="pl-PL" smtClean="0"/>
              <a:pPr/>
              <a:t>2019-08-27</a:t>
            </a:fld>
            <a:endParaRPr lang="pl-P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B801-1348-4D18-BDA7-18FC2D0B1F39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FCBA2-5650-498A-8FF1-2E98E2F3D185}" type="datetimeFigureOut">
              <a:rPr lang="pl-PL" smtClean="0"/>
              <a:pPr/>
              <a:t>2019-08-27</a:t>
            </a:fld>
            <a:endParaRPr lang="pl-P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B801-1348-4D18-BDA7-18FC2D0B1F39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FCBA2-5650-498A-8FF1-2E98E2F3D185}" type="datetimeFigureOut">
              <a:rPr lang="pl-PL" smtClean="0"/>
              <a:pPr/>
              <a:t>2019-08-27</a:t>
            </a:fld>
            <a:endParaRPr lang="pl-P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7B801-1348-4D18-BDA7-18FC2D0B1F39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FCBA2-5650-498A-8FF1-2E98E2F3D185}" type="datetimeFigureOut">
              <a:rPr lang="pl-PL" smtClean="0"/>
              <a:pPr/>
              <a:t>2019-08-27</a:t>
            </a:fld>
            <a:endParaRPr lang="pl-P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F177B801-1348-4D18-BDA7-18FC2D0B1F39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dirty="0" smtClean="0"/>
              <a:t>Kliknij ikonę, aby dodać obraz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FBFCBA2-5650-498A-8FF1-2E98E2F3D185}" type="datetimeFigureOut">
              <a:rPr lang="pl-PL" smtClean="0"/>
              <a:pPr/>
              <a:t>2019-08-27</a:t>
            </a:fld>
            <a:endParaRPr lang="pl-PL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177B801-1348-4D18-BDA7-18FC2D0B1F39}" type="slidenum">
              <a:rPr lang="pl-PL" smtClean="0"/>
              <a:pPr/>
              <a:t>‹#›</a:t>
            </a:fld>
            <a:endParaRPr lang="pl-PL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2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SUS-LAP\Desktop\szkola-promujaca-zdrowie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8720" y="1700808"/>
            <a:ext cx="12961848" cy="535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/>
          <p:cNvSpPr/>
          <p:nvPr/>
        </p:nvSpPr>
        <p:spPr>
          <a:xfrm>
            <a:off x="0" y="132771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b="1" dirty="0" smtClean="0">
                <a:solidFill>
                  <a:schemeClr val="tx1">
                    <a:lumMod val="25000"/>
                  </a:schemeClr>
                </a:solidFill>
              </a:rPr>
              <a:t>EWALUACJA  PROGRAMU </a:t>
            </a:r>
            <a:br>
              <a:rPr lang="pl-PL" sz="3600" b="1" dirty="0" smtClean="0">
                <a:solidFill>
                  <a:schemeClr val="tx1">
                    <a:lumMod val="25000"/>
                  </a:schemeClr>
                </a:solidFill>
              </a:rPr>
            </a:br>
            <a:r>
              <a:rPr lang="pl-PL" sz="3600" b="1" dirty="0" smtClean="0">
                <a:solidFill>
                  <a:schemeClr val="tx1">
                    <a:lumMod val="25000"/>
                  </a:schemeClr>
                </a:solidFill>
              </a:rPr>
              <a:t>SZKOŁY PROMUJĄCEJ ZDROWIE</a:t>
            </a:r>
            <a:br>
              <a:rPr lang="pl-PL" sz="3600" b="1" dirty="0" smtClean="0">
                <a:solidFill>
                  <a:schemeClr val="tx1">
                    <a:lumMod val="25000"/>
                  </a:schemeClr>
                </a:solidFill>
              </a:rPr>
            </a:br>
            <a:r>
              <a:rPr lang="pl-PL" sz="3600" b="1" dirty="0" smtClean="0">
                <a:solidFill>
                  <a:schemeClr val="tx1">
                    <a:lumMod val="25000"/>
                  </a:schemeClr>
                </a:solidFill>
              </a:rPr>
              <a:t>       2018/ 2019</a:t>
            </a:r>
            <a:endParaRPr lang="pl-PL" sz="3600" dirty="0">
              <a:solidFill>
                <a:schemeClr val="tx1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14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2142080"/>
              </p:ext>
            </p:extLst>
          </p:nvPr>
        </p:nvGraphicFramePr>
        <p:xfrm>
          <a:off x="1187624" y="908720"/>
          <a:ext cx="6539619" cy="5646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3209"/>
                <a:gridCol w="708657"/>
                <a:gridCol w="763168"/>
                <a:gridCol w="763168"/>
                <a:gridCol w="763168"/>
                <a:gridCol w="865283"/>
                <a:gridCol w="1122966"/>
              </a:tblGrid>
              <a:tr h="572160">
                <a:tc>
                  <a:txBody>
                    <a:bodyPr/>
                    <a:lstStyle/>
                    <a:p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TEMATY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II A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II B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II C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II D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KRYT.</a:t>
                      </a:r>
                    </a:p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SUKC.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OSIĄG.</a:t>
                      </a:r>
                    </a:p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KRYT.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699587">
                <a:tc>
                  <a:txBody>
                    <a:bodyPr/>
                    <a:lstStyle/>
                    <a:p>
                      <a:r>
                        <a:rPr lang="pl-PL" sz="1300" b="1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1. Mam</a:t>
                      </a:r>
                      <a:r>
                        <a:rPr lang="pl-PL" sz="1300" b="1" baseline="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 przyjaciół nie jestem sam</a:t>
                      </a:r>
                      <a:endParaRPr lang="pl-PL" sz="13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100%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100%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100%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100%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85%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>
                          <a:solidFill>
                            <a:schemeClr val="bg1"/>
                          </a:solidFill>
                        </a:rPr>
                        <a:t>100%</a:t>
                      </a:r>
                      <a:endParaRPr lang="pl-PL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788959">
                <a:tc>
                  <a:txBody>
                    <a:bodyPr/>
                    <a:lstStyle/>
                    <a:p>
                      <a:r>
                        <a:rPr lang="pl-PL" sz="1300" b="1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2. W różnych sytuacjach przeżywam różne uczucia</a:t>
                      </a:r>
                      <a:endParaRPr lang="pl-PL" sz="13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85%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95%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85%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95%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60%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>
                          <a:solidFill>
                            <a:schemeClr val="bg1"/>
                          </a:solidFill>
                        </a:rPr>
                        <a:t>90%</a:t>
                      </a:r>
                      <a:endParaRPr lang="pl-PL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534144">
                <a:tc>
                  <a:txBody>
                    <a:bodyPr/>
                    <a:lstStyle/>
                    <a:p>
                      <a:r>
                        <a:rPr lang="pl-PL" sz="1300" b="1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3. Skąd się wziąłem</a:t>
                      </a:r>
                      <a:endParaRPr lang="pl-PL" sz="13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100%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75%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100%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75%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60%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>
                          <a:solidFill>
                            <a:schemeClr val="bg1"/>
                          </a:solidFill>
                        </a:rPr>
                        <a:t>87,5%</a:t>
                      </a:r>
                      <a:endParaRPr lang="pl-PL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545976">
                <a:tc>
                  <a:txBody>
                    <a:bodyPr/>
                    <a:lstStyle/>
                    <a:p>
                      <a:r>
                        <a:rPr lang="pl-PL" sz="1300" b="1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4. Dam o swoje zdrowie</a:t>
                      </a:r>
                      <a:endParaRPr lang="pl-PL" sz="13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100%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90%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100%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90%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80%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>
                          <a:solidFill>
                            <a:schemeClr val="bg1"/>
                          </a:solidFill>
                        </a:rPr>
                        <a:t>95%</a:t>
                      </a:r>
                      <a:endParaRPr lang="pl-PL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994400">
                <a:tc>
                  <a:txBody>
                    <a:bodyPr/>
                    <a:lstStyle/>
                    <a:p>
                      <a:r>
                        <a:rPr lang="pl-PL" sz="1300" b="1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5.</a:t>
                      </a:r>
                      <a:r>
                        <a:rPr lang="pl-PL" sz="1300" b="1" baseline="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 Jak zachować się bezpiecznie w relacjach z nieznajomymi</a:t>
                      </a:r>
                      <a:endParaRPr lang="pl-PL" sz="13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90%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95%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90%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95%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80%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>
                          <a:solidFill>
                            <a:schemeClr val="bg1"/>
                          </a:solidFill>
                        </a:rPr>
                        <a:t>92,5%</a:t>
                      </a:r>
                      <a:endParaRPr lang="pl-PL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674184"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RAZEM</a:t>
                      </a:r>
                      <a:endParaRPr lang="pl-PL" sz="1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95%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91%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95%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91%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82%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>
                          <a:solidFill>
                            <a:schemeClr val="bg1"/>
                          </a:solidFill>
                        </a:rPr>
                        <a:t>93%</a:t>
                      </a:r>
                      <a:endParaRPr lang="pl-PL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674184"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WZROST</a:t>
                      </a:r>
                      <a:endParaRPr lang="pl-PL" sz="1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8%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4%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8%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4%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>
                          <a:solidFill>
                            <a:schemeClr val="bg1"/>
                          </a:solidFill>
                        </a:rPr>
                        <a:t>6%</a:t>
                      </a:r>
                      <a:endParaRPr lang="pl-PL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" name="Prostokąt 1"/>
          <p:cNvSpPr/>
          <p:nvPr/>
        </p:nvSpPr>
        <p:spPr>
          <a:xfrm>
            <a:off x="1907704" y="38974"/>
            <a:ext cx="50120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1480">
              <a:defRPr/>
            </a:pPr>
            <a:r>
              <a:rPr lang="pl-PL" sz="3600" b="1" dirty="0">
                <a:solidFill>
                  <a:schemeClr val="tx1">
                    <a:lumMod val="25000"/>
                  </a:schemeClr>
                </a:solidFill>
              </a:rPr>
              <a:t>EWALUACJA KLAS </a:t>
            </a:r>
            <a:r>
              <a:rPr lang="pl-PL" sz="3600" b="1" dirty="0" smtClean="0">
                <a:solidFill>
                  <a:schemeClr val="tx1">
                    <a:lumMod val="25000"/>
                  </a:schemeClr>
                </a:solidFill>
              </a:rPr>
              <a:t>II</a:t>
            </a:r>
            <a:endParaRPr lang="pl-PL" sz="3600" b="1" dirty="0">
              <a:solidFill>
                <a:schemeClr val="tx1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0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979712" y="188640"/>
            <a:ext cx="51931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1480">
              <a:defRPr/>
            </a:pPr>
            <a:r>
              <a:rPr lang="pl-PL" sz="3600" b="1" dirty="0">
                <a:solidFill>
                  <a:schemeClr val="tx1">
                    <a:lumMod val="25000"/>
                  </a:schemeClr>
                </a:solidFill>
              </a:rPr>
              <a:t>EWALUACJA KLAS I</a:t>
            </a:r>
            <a:r>
              <a:rPr lang="pl-PL" sz="3600" b="1" dirty="0" smtClean="0">
                <a:solidFill>
                  <a:schemeClr val="tx1">
                    <a:lumMod val="25000"/>
                  </a:schemeClr>
                </a:solidFill>
              </a:rPr>
              <a:t>II</a:t>
            </a:r>
            <a:endParaRPr lang="pl-PL" sz="3600" b="1" dirty="0">
              <a:solidFill>
                <a:schemeClr val="tx1">
                  <a:lumMod val="25000"/>
                </a:schemeClr>
              </a:solidFill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5315598"/>
              </p:ext>
            </p:extLst>
          </p:nvPr>
        </p:nvGraphicFramePr>
        <p:xfrm>
          <a:off x="1691680" y="880233"/>
          <a:ext cx="6047655" cy="58290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680"/>
                <a:gridCol w="1080120"/>
                <a:gridCol w="1152128"/>
                <a:gridCol w="1008112"/>
                <a:gridCol w="1115615"/>
              </a:tblGrid>
              <a:tr h="621540">
                <a:tc>
                  <a:txBody>
                    <a:bodyPr/>
                    <a:lstStyle/>
                    <a:p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TEMATY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III A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III</a:t>
                      </a:r>
                      <a:r>
                        <a:rPr lang="pl-PL" baseline="0" dirty="0" smtClean="0">
                          <a:solidFill>
                            <a:schemeClr val="bg1"/>
                          </a:solidFill>
                        </a:rPr>
                        <a:t> B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KRYT.</a:t>
                      </a:r>
                    </a:p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SUKC.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OSIĄG.</a:t>
                      </a:r>
                    </a:p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KRYT.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749770">
                <a:tc>
                  <a:txBody>
                    <a:bodyPr/>
                    <a:lstStyle/>
                    <a:p>
                      <a:r>
                        <a:rPr lang="pl-PL" sz="1300" b="1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1. Przyjaźń</a:t>
                      </a:r>
                      <a:r>
                        <a:rPr lang="pl-PL" sz="1300" b="1" baseline="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 warunkiem dobrej atmosfery</a:t>
                      </a:r>
                      <a:endParaRPr lang="pl-PL" sz="13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90%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95%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90%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>
                          <a:solidFill>
                            <a:schemeClr val="bg1"/>
                          </a:solidFill>
                        </a:rPr>
                        <a:t>92,5%</a:t>
                      </a:r>
                      <a:endParaRPr lang="pl-PL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884527">
                <a:tc>
                  <a:txBody>
                    <a:bodyPr/>
                    <a:lstStyle/>
                    <a:p>
                      <a:r>
                        <a:rPr lang="pl-PL" sz="1300" b="1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2.</a:t>
                      </a:r>
                      <a:r>
                        <a:rPr lang="pl-PL" sz="1300" b="1" baseline="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 Okazuję własne uczucia i rozpoznaję je u innych</a:t>
                      </a:r>
                      <a:endParaRPr lang="pl-PL" sz="13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72%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85%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65%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>
                          <a:solidFill>
                            <a:schemeClr val="bg1"/>
                          </a:solidFill>
                        </a:rPr>
                        <a:t>78,5%</a:t>
                      </a:r>
                      <a:endParaRPr lang="pl-PL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1218356">
                <a:tc>
                  <a:txBody>
                    <a:bodyPr/>
                    <a:lstStyle/>
                    <a:p>
                      <a:r>
                        <a:rPr lang="pl-PL" sz="1300" b="1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3.</a:t>
                      </a:r>
                      <a:r>
                        <a:rPr lang="pl-PL" sz="1300" b="1" baseline="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 Nikt nie jest samotną wyspą- istnieję jako dziewczyna i chłopak</a:t>
                      </a:r>
                      <a:endParaRPr lang="pl-PL" sz="13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90%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95%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90%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>
                          <a:solidFill>
                            <a:schemeClr val="bg1"/>
                          </a:solidFill>
                        </a:rPr>
                        <a:t>92,5%</a:t>
                      </a:r>
                      <a:endParaRPr lang="pl-PL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663956">
                <a:tc>
                  <a:txBody>
                    <a:bodyPr/>
                    <a:lstStyle/>
                    <a:p>
                      <a:r>
                        <a:rPr lang="pl-PL" sz="1300" b="1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4. Gdyby moje ciało mogło mówić…</a:t>
                      </a:r>
                      <a:endParaRPr lang="pl-PL" sz="13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82%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90%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80%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>
                          <a:solidFill>
                            <a:schemeClr val="bg1"/>
                          </a:solidFill>
                        </a:rPr>
                        <a:t>86%</a:t>
                      </a:r>
                      <a:endParaRPr lang="pl-PL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788598">
                <a:tc>
                  <a:txBody>
                    <a:bodyPr/>
                    <a:lstStyle/>
                    <a:p>
                      <a:r>
                        <a:rPr lang="pl-PL" sz="1300" b="1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5. W jaki sposób zachowujemy</a:t>
                      </a:r>
                      <a:r>
                        <a:rPr lang="pl-PL" sz="1300" b="1" baseline="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 bezpieczeństwo</a:t>
                      </a:r>
                      <a:endParaRPr lang="pl-PL" sz="13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95%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95%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85%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>
                          <a:solidFill>
                            <a:schemeClr val="bg1"/>
                          </a:solidFill>
                        </a:rPr>
                        <a:t>95%</a:t>
                      </a:r>
                      <a:endParaRPr lang="pl-PL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406539"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RAZEM</a:t>
                      </a:r>
                      <a:endParaRPr lang="pl-PL" sz="1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86%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92%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82%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>
                          <a:solidFill>
                            <a:schemeClr val="bg1"/>
                          </a:solidFill>
                        </a:rPr>
                        <a:t>89%</a:t>
                      </a:r>
                      <a:endParaRPr lang="pl-PL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455342"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WZROST</a:t>
                      </a:r>
                      <a:endParaRPr lang="pl-PL" sz="1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7%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9%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>
                          <a:solidFill>
                            <a:schemeClr val="bg1"/>
                          </a:solidFill>
                        </a:rPr>
                        <a:t>8%</a:t>
                      </a:r>
                      <a:endParaRPr lang="pl-PL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00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540666"/>
              </p:ext>
            </p:extLst>
          </p:nvPr>
        </p:nvGraphicFramePr>
        <p:xfrm>
          <a:off x="1907705" y="1124744"/>
          <a:ext cx="5195974" cy="5569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7289"/>
                <a:gridCol w="867402"/>
                <a:gridCol w="973761"/>
                <a:gridCol w="973761"/>
                <a:gridCol w="973761"/>
              </a:tblGrid>
              <a:tr h="842548">
                <a:tc>
                  <a:txBody>
                    <a:bodyPr/>
                    <a:lstStyle/>
                    <a:p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PYTANIE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I A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I B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I C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I D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787892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1.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100%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u="none" dirty="0" smtClean="0">
                          <a:solidFill>
                            <a:schemeClr val="bg1"/>
                          </a:solidFill>
                        </a:rPr>
                        <a:t>100%</a:t>
                      </a:r>
                      <a:endParaRPr lang="pl-PL" u="none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u="none" dirty="0" smtClean="0">
                          <a:solidFill>
                            <a:schemeClr val="bg1"/>
                          </a:solidFill>
                        </a:rPr>
                        <a:t>89%</a:t>
                      </a:r>
                      <a:endParaRPr lang="pl-PL" u="none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u="none" dirty="0" smtClean="0">
                          <a:solidFill>
                            <a:schemeClr val="bg1"/>
                          </a:solidFill>
                        </a:rPr>
                        <a:t>89%</a:t>
                      </a:r>
                      <a:endParaRPr lang="pl-PL" u="none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787892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2.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92%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u="none" dirty="0" smtClean="0">
                          <a:solidFill>
                            <a:schemeClr val="bg1"/>
                          </a:solidFill>
                        </a:rPr>
                        <a:t>100%</a:t>
                      </a:r>
                      <a:endParaRPr lang="pl-PL" u="none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u="none" dirty="0" smtClean="0">
                          <a:solidFill>
                            <a:schemeClr val="bg1"/>
                          </a:solidFill>
                        </a:rPr>
                        <a:t>97%</a:t>
                      </a:r>
                      <a:endParaRPr lang="pl-PL" u="none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u="none" dirty="0" smtClean="0">
                          <a:solidFill>
                            <a:schemeClr val="bg1"/>
                          </a:solidFill>
                        </a:rPr>
                        <a:t>97%</a:t>
                      </a:r>
                      <a:endParaRPr lang="pl-PL" u="none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787892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3.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89%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u="none" dirty="0" smtClean="0">
                          <a:solidFill>
                            <a:schemeClr val="bg1"/>
                          </a:solidFill>
                        </a:rPr>
                        <a:t>100%</a:t>
                      </a:r>
                      <a:endParaRPr lang="pl-PL" u="none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u="none" dirty="0" smtClean="0">
                          <a:solidFill>
                            <a:schemeClr val="bg1"/>
                          </a:solidFill>
                        </a:rPr>
                        <a:t>86%</a:t>
                      </a:r>
                      <a:endParaRPr lang="pl-PL" u="none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u="none" dirty="0" smtClean="0">
                          <a:solidFill>
                            <a:schemeClr val="bg1"/>
                          </a:solidFill>
                        </a:rPr>
                        <a:t>86%</a:t>
                      </a:r>
                      <a:endParaRPr lang="pl-PL" u="none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787892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4.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80%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u="none" dirty="0" smtClean="0">
                          <a:solidFill>
                            <a:schemeClr val="bg1"/>
                          </a:solidFill>
                        </a:rPr>
                        <a:t>86%</a:t>
                      </a:r>
                      <a:endParaRPr lang="pl-PL" u="none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u="none" dirty="0" smtClean="0">
                          <a:solidFill>
                            <a:schemeClr val="bg1"/>
                          </a:solidFill>
                        </a:rPr>
                        <a:t>94%</a:t>
                      </a:r>
                      <a:endParaRPr lang="pl-PL" u="none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u="none" dirty="0" smtClean="0">
                          <a:solidFill>
                            <a:schemeClr val="bg1"/>
                          </a:solidFill>
                        </a:rPr>
                        <a:t>94%</a:t>
                      </a:r>
                      <a:endParaRPr lang="pl-PL" u="none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787892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5.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92%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u="none" dirty="0" smtClean="0">
                          <a:solidFill>
                            <a:schemeClr val="bg1"/>
                          </a:solidFill>
                        </a:rPr>
                        <a:t>80%</a:t>
                      </a:r>
                      <a:endParaRPr lang="pl-PL" u="none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u="none" dirty="0" smtClean="0">
                          <a:solidFill>
                            <a:schemeClr val="bg1"/>
                          </a:solidFill>
                        </a:rPr>
                        <a:t>94%</a:t>
                      </a:r>
                      <a:endParaRPr lang="pl-PL" u="none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u="none" dirty="0" smtClean="0">
                          <a:solidFill>
                            <a:schemeClr val="bg1"/>
                          </a:solidFill>
                        </a:rPr>
                        <a:t>94%</a:t>
                      </a:r>
                      <a:endParaRPr lang="pl-PL" u="none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787892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%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>
                          <a:solidFill>
                            <a:schemeClr val="bg1"/>
                          </a:solidFill>
                        </a:rPr>
                        <a:t>91%</a:t>
                      </a:r>
                      <a:endParaRPr lang="pl-PL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u="none" dirty="0" smtClean="0">
                          <a:solidFill>
                            <a:schemeClr val="bg1"/>
                          </a:solidFill>
                        </a:rPr>
                        <a:t>93%</a:t>
                      </a:r>
                      <a:endParaRPr lang="pl-PL" b="1" u="none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u="none" dirty="0" smtClean="0">
                          <a:solidFill>
                            <a:schemeClr val="bg1"/>
                          </a:solidFill>
                        </a:rPr>
                        <a:t>92%</a:t>
                      </a:r>
                      <a:endParaRPr lang="pl-PL" b="1" u="none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u="none" dirty="0" smtClean="0">
                          <a:solidFill>
                            <a:schemeClr val="bg1"/>
                          </a:solidFill>
                        </a:rPr>
                        <a:t>92%</a:t>
                      </a:r>
                      <a:endParaRPr lang="pl-PL" b="1" u="none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Prostokąt 2"/>
          <p:cNvSpPr/>
          <p:nvPr/>
        </p:nvSpPr>
        <p:spPr>
          <a:xfrm>
            <a:off x="1547664" y="308609"/>
            <a:ext cx="59981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1480">
              <a:defRPr/>
            </a:pPr>
            <a:r>
              <a:rPr lang="pl-PL" sz="3600" b="1" dirty="0" smtClean="0">
                <a:solidFill>
                  <a:schemeClr val="tx1">
                    <a:lumMod val="25000"/>
                  </a:schemeClr>
                </a:solidFill>
              </a:rPr>
              <a:t>ANALIZA ANKIET KLAS I</a:t>
            </a:r>
            <a:endParaRPr lang="pl-PL" sz="3600" b="1" dirty="0">
              <a:solidFill>
                <a:schemeClr val="tx1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0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9708395"/>
              </p:ext>
            </p:extLst>
          </p:nvPr>
        </p:nvGraphicFramePr>
        <p:xfrm>
          <a:off x="1907705" y="1124744"/>
          <a:ext cx="5195974" cy="5569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7289"/>
                <a:gridCol w="867402"/>
                <a:gridCol w="973761"/>
                <a:gridCol w="973761"/>
                <a:gridCol w="973761"/>
              </a:tblGrid>
              <a:tr h="842548">
                <a:tc>
                  <a:txBody>
                    <a:bodyPr/>
                    <a:lstStyle/>
                    <a:p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PYTANIE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IIA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II B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II C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II D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787892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1.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100%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u="none" dirty="0" smtClean="0">
                          <a:solidFill>
                            <a:schemeClr val="bg1"/>
                          </a:solidFill>
                        </a:rPr>
                        <a:t>97%</a:t>
                      </a:r>
                      <a:endParaRPr lang="pl-PL" u="none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u="none" dirty="0" smtClean="0">
                          <a:solidFill>
                            <a:schemeClr val="bg1"/>
                          </a:solidFill>
                        </a:rPr>
                        <a:t>89%</a:t>
                      </a:r>
                      <a:endParaRPr lang="pl-PL" u="none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u="none" dirty="0" smtClean="0">
                          <a:solidFill>
                            <a:schemeClr val="bg1"/>
                          </a:solidFill>
                        </a:rPr>
                        <a:t>92%</a:t>
                      </a:r>
                      <a:endParaRPr lang="pl-PL" u="none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787892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2.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92%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u="none" dirty="0" smtClean="0">
                          <a:solidFill>
                            <a:schemeClr val="bg1"/>
                          </a:solidFill>
                        </a:rPr>
                        <a:t>100%</a:t>
                      </a:r>
                      <a:endParaRPr lang="pl-PL" u="none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u="none" dirty="0" smtClean="0">
                          <a:solidFill>
                            <a:schemeClr val="bg1"/>
                          </a:solidFill>
                        </a:rPr>
                        <a:t>97%</a:t>
                      </a:r>
                      <a:endParaRPr lang="pl-PL" u="none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u="none" dirty="0" smtClean="0">
                          <a:solidFill>
                            <a:schemeClr val="bg1"/>
                          </a:solidFill>
                        </a:rPr>
                        <a:t>92%</a:t>
                      </a:r>
                      <a:endParaRPr lang="pl-PL" u="none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787892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3.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89%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u="none" dirty="0" smtClean="0">
                          <a:solidFill>
                            <a:schemeClr val="bg1"/>
                          </a:solidFill>
                        </a:rPr>
                        <a:t>100%</a:t>
                      </a:r>
                      <a:endParaRPr lang="pl-PL" u="none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u="none" dirty="0" smtClean="0">
                          <a:solidFill>
                            <a:schemeClr val="bg1"/>
                          </a:solidFill>
                        </a:rPr>
                        <a:t>86%</a:t>
                      </a:r>
                      <a:endParaRPr lang="pl-PL" u="none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u="none" dirty="0" smtClean="0">
                          <a:solidFill>
                            <a:schemeClr val="bg1"/>
                          </a:solidFill>
                        </a:rPr>
                        <a:t>100%</a:t>
                      </a:r>
                      <a:endParaRPr lang="pl-PL" u="none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787892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4.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80%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u="none" dirty="0" smtClean="0">
                          <a:solidFill>
                            <a:schemeClr val="bg1"/>
                          </a:solidFill>
                        </a:rPr>
                        <a:t>100%</a:t>
                      </a:r>
                      <a:endParaRPr lang="pl-PL" u="none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u="none" dirty="0" smtClean="0">
                          <a:solidFill>
                            <a:schemeClr val="bg1"/>
                          </a:solidFill>
                        </a:rPr>
                        <a:t>94%</a:t>
                      </a:r>
                      <a:endParaRPr lang="pl-PL" u="none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u="none" dirty="0" smtClean="0">
                          <a:solidFill>
                            <a:schemeClr val="bg1"/>
                          </a:solidFill>
                        </a:rPr>
                        <a:t>100%</a:t>
                      </a:r>
                      <a:endParaRPr lang="pl-PL" u="none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787892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5.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92%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u="none" dirty="0" smtClean="0">
                          <a:solidFill>
                            <a:schemeClr val="bg1"/>
                          </a:solidFill>
                        </a:rPr>
                        <a:t>100%</a:t>
                      </a:r>
                      <a:endParaRPr lang="pl-PL" u="none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u="none" dirty="0" smtClean="0">
                          <a:solidFill>
                            <a:schemeClr val="bg1"/>
                          </a:solidFill>
                        </a:rPr>
                        <a:t>94%</a:t>
                      </a:r>
                      <a:endParaRPr lang="pl-PL" u="none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u="none" dirty="0" smtClean="0">
                          <a:solidFill>
                            <a:schemeClr val="bg1"/>
                          </a:solidFill>
                        </a:rPr>
                        <a:t>82%</a:t>
                      </a:r>
                      <a:endParaRPr lang="pl-PL" u="none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787892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%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>
                          <a:solidFill>
                            <a:schemeClr val="bg1"/>
                          </a:solidFill>
                        </a:rPr>
                        <a:t>91%</a:t>
                      </a:r>
                      <a:endParaRPr lang="pl-PL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u="none" dirty="0" smtClean="0">
                          <a:solidFill>
                            <a:schemeClr val="bg1"/>
                          </a:solidFill>
                        </a:rPr>
                        <a:t>99%</a:t>
                      </a:r>
                      <a:endParaRPr lang="pl-PL" b="1" u="none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u="none" dirty="0" smtClean="0">
                          <a:solidFill>
                            <a:schemeClr val="bg1"/>
                          </a:solidFill>
                        </a:rPr>
                        <a:t>92%</a:t>
                      </a:r>
                      <a:endParaRPr lang="pl-PL" b="1" u="none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u="none" dirty="0" smtClean="0">
                          <a:solidFill>
                            <a:schemeClr val="bg1"/>
                          </a:solidFill>
                        </a:rPr>
                        <a:t>93%</a:t>
                      </a:r>
                      <a:endParaRPr lang="pl-PL" b="1" u="none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Prostokąt 2"/>
          <p:cNvSpPr/>
          <p:nvPr/>
        </p:nvSpPr>
        <p:spPr>
          <a:xfrm>
            <a:off x="1547664" y="308609"/>
            <a:ext cx="61792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1480">
              <a:defRPr/>
            </a:pPr>
            <a:r>
              <a:rPr lang="pl-PL" sz="3600" b="1" dirty="0" smtClean="0">
                <a:solidFill>
                  <a:schemeClr val="tx1">
                    <a:lumMod val="25000"/>
                  </a:schemeClr>
                </a:solidFill>
              </a:rPr>
              <a:t>ANALIZA ANKIET KLAS II</a:t>
            </a:r>
            <a:endParaRPr lang="pl-PL" sz="3600" b="1" dirty="0">
              <a:solidFill>
                <a:schemeClr val="tx1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41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63449" y="5877272"/>
            <a:ext cx="888054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l-PL" altLang="pl-PL" sz="2500" b="1" dirty="0" smtClean="0">
                <a:solidFill>
                  <a:schemeClr val="tx1">
                    <a:lumMod val="25000"/>
                  </a:schemeClr>
                </a:solidFill>
              </a:rPr>
              <a:t>Kryterium sukcesu (80%) we wszystkich klasach osiągnięto.</a:t>
            </a:r>
            <a:endParaRPr lang="pl-PL" altLang="pl-PL" sz="2500" b="1" dirty="0">
              <a:solidFill>
                <a:schemeClr val="tx1">
                  <a:lumMod val="25000"/>
                </a:schemeClr>
              </a:solidFill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8488743"/>
              </p:ext>
            </p:extLst>
          </p:nvPr>
        </p:nvGraphicFramePr>
        <p:xfrm>
          <a:off x="3119869" y="980728"/>
          <a:ext cx="3384375" cy="47666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8125"/>
                <a:gridCol w="1128125"/>
                <a:gridCol w="1128125"/>
              </a:tblGrid>
              <a:tr h="576066">
                <a:tc>
                  <a:txBody>
                    <a:bodyPr/>
                    <a:lstStyle/>
                    <a:p>
                      <a:endParaRPr lang="pl-PL" dirty="0" smtClean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III A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III B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698433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1.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95%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89%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698433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2.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100%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95%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698433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3.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89,5%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84%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698433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4.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84%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97%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698433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5.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89,5%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86%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698433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%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>
                          <a:solidFill>
                            <a:schemeClr val="bg1"/>
                          </a:solidFill>
                        </a:rPr>
                        <a:t>92%</a:t>
                      </a:r>
                      <a:endParaRPr lang="pl-PL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>
                          <a:solidFill>
                            <a:schemeClr val="bg1"/>
                          </a:solidFill>
                        </a:rPr>
                        <a:t>90%</a:t>
                      </a:r>
                      <a:endParaRPr lang="pl-PL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Prostokąt 4"/>
          <p:cNvSpPr/>
          <p:nvPr/>
        </p:nvSpPr>
        <p:spPr>
          <a:xfrm>
            <a:off x="1907704" y="63949"/>
            <a:ext cx="58087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1480">
              <a:defRPr/>
            </a:pPr>
            <a:r>
              <a:rPr lang="pl-PL" sz="3200" b="1" dirty="0">
                <a:solidFill>
                  <a:schemeClr val="tx1">
                    <a:lumMod val="25000"/>
                  </a:schemeClr>
                </a:solidFill>
              </a:rPr>
              <a:t>ANALIZA ANKIET </a:t>
            </a:r>
            <a:r>
              <a:rPr lang="pl-PL" sz="3200" b="1" dirty="0" smtClean="0">
                <a:solidFill>
                  <a:schemeClr val="tx1">
                    <a:lumMod val="25000"/>
                  </a:schemeClr>
                </a:solidFill>
              </a:rPr>
              <a:t>KLAS III </a:t>
            </a:r>
            <a:endParaRPr lang="pl-PL" sz="3200" b="1" dirty="0">
              <a:solidFill>
                <a:schemeClr val="tx1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43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-200744" y="360512"/>
            <a:ext cx="8892480" cy="7509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1480">
              <a:defRPr/>
            </a:pPr>
            <a:r>
              <a:rPr lang="pl-PL" sz="2400" b="1" dirty="0" smtClean="0">
                <a:solidFill>
                  <a:schemeClr val="tx1">
                    <a:lumMod val="25000"/>
                  </a:schemeClr>
                </a:solidFill>
              </a:rPr>
              <a:t>           </a:t>
            </a:r>
            <a:r>
              <a:rPr lang="pl-PL" sz="5000" b="1" dirty="0" smtClean="0">
                <a:solidFill>
                  <a:schemeClr val="tx1">
                    <a:lumMod val="25000"/>
                  </a:schemeClr>
                </a:solidFill>
              </a:rPr>
              <a:t>EWALUACJA</a:t>
            </a:r>
          </a:p>
          <a:p>
            <a:pPr marL="411480">
              <a:defRPr/>
            </a:pPr>
            <a:endParaRPr lang="pl-PL" sz="2400" b="1" dirty="0" smtClean="0">
              <a:solidFill>
                <a:schemeClr val="tx1">
                  <a:lumMod val="25000"/>
                </a:schemeClr>
              </a:solidFill>
            </a:endParaRPr>
          </a:p>
          <a:p>
            <a:pPr marL="411480">
              <a:defRPr/>
            </a:pPr>
            <a:r>
              <a:rPr lang="pl-PL" sz="2400" b="1" dirty="0" smtClean="0">
                <a:solidFill>
                  <a:schemeClr val="tx1">
                    <a:lumMod val="25000"/>
                  </a:schemeClr>
                </a:solidFill>
              </a:rPr>
              <a:t>			</a:t>
            </a:r>
          </a:p>
          <a:p>
            <a:pPr marL="411480">
              <a:defRPr/>
            </a:pPr>
            <a:r>
              <a:rPr lang="pl-PL" sz="2400" b="1" dirty="0" smtClean="0">
                <a:solidFill>
                  <a:schemeClr val="tx1">
                    <a:lumMod val="25000"/>
                  </a:schemeClr>
                </a:solidFill>
              </a:rPr>
              <a:t>UCZNIOWIE:</a:t>
            </a:r>
          </a:p>
          <a:p>
            <a:pPr marL="754380" indent="-342900">
              <a:buFontTx/>
              <a:buChar char="-"/>
              <a:defRPr/>
            </a:pPr>
            <a:r>
              <a:rPr lang="pl-PL" sz="2400" b="1" dirty="0" smtClean="0">
                <a:solidFill>
                  <a:schemeClr val="tx1">
                    <a:lumMod val="25000"/>
                  </a:schemeClr>
                </a:solidFill>
              </a:rPr>
              <a:t>Wiedzą jakie są zasady obowiązujące w szkole i klasie. Rozumieją ich cel i sens.</a:t>
            </a:r>
          </a:p>
          <a:p>
            <a:pPr marL="754380" indent="-342900">
              <a:buFontTx/>
              <a:buChar char="-"/>
              <a:defRPr/>
            </a:pPr>
            <a:r>
              <a:rPr lang="pl-PL" sz="2400" b="1" dirty="0" smtClean="0">
                <a:solidFill>
                  <a:schemeClr val="tx1">
                    <a:lumMod val="25000"/>
                  </a:schemeClr>
                </a:solidFill>
              </a:rPr>
              <a:t>Wiedzą jak powinien zachowywać się dobry kolega oraz przyjaciel. Znają cechy takich osób.</a:t>
            </a:r>
          </a:p>
          <a:p>
            <a:pPr marL="754380" indent="-342900">
              <a:buFontTx/>
              <a:buChar char="-"/>
              <a:defRPr/>
            </a:pPr>
            <a:r>
              <a:rPr lang="pl-PL" sz="2400" b="1" dirty="0" smtClean="0">
                <a:solidFill>
                  <a:schemeClr val="tx1">
                    <a:lumMod val="25000"/>
                  </a:schemeClr>
                </a:solidFill>
              </a:rPr>
              <a:t>Znają nazwy emocji oraz potrafią je wyrazić w zabawach </a:t>
            </a:r>
            <a:r>
              <a:rPr lang="pl-PL" sz="2400" b="1" dirty="0" err="1" smtClean="0">
                <a:solidFill>
                  <a:schemeClr val="tx1">
                    <a:lumMod val="25000"/>
                  </a:schemeClr>
                </a:solidFill>
              </a:rPr>
              <a:t>dramowych</a:t>
            </a:r>
            <a:r>
              <a:rPr lang="pl-PL" sz="2400" b="1" dirty="0" smtClean="0">
                <a:solidFill>
                  <a:schemeClr val="tx1">
                    <a:lumMod val="25000"/>
                  </a:schemeClr>
                </a:solidFill>
              </a:rPr>
              <a:t>, rysunkach i życiu codziennym.</a:t>
            </a:r>
          </a:p>
          <a:p>
            <a:pPr marL="754380" indent="-342900">
              <a:buFontTx/>
              <a:buChar char="-"/>
              <a:defRPr/>
            </a:pPr>
            <a:r>
              <a:rPr lang="pl-PL" sz="2400" b="1" dirty="0" smtClean="0">
                <a:solidFill>
                  <a:schemeClr val="tx1">
                    <a:lumMod val="25000"/>
                  </a:schemeClr>
                </a:solidFill>
              </a:rPr>
              <a:t>Znają piramidę zdrowia. Odróżniają dobre nawyki od złych.</a:t>
            </a:r>
          </a:p>
          <a:p>
            <a:pPr marL="411480">
              <a:defRPr/>
            </a:pPr>
            <a:endParaRPr lang="pl-PL" sz="2400" b="1" dirty="0" smtClean="0">
              <a:solidFill>
                <a:schemeClr val="tx1">
                  <a:lumMod val="25000"/>
                </a:schemeClr>
              </a:solidFill>
            </a:endParaRPr>
          </a:p>
          <a:p>
            <a:pPr marL="411480">
              <a:defRPr/>
            </a:pPr>
            <a:r>
              <a:rPr lang="pl-PL" sz="2400" b="1" dirty="0" smtClean="0">
                <a:solidFill>
                  <a:schemeClr val="tx1">
                    <a:lumMod val="25000"/>
                  </a:schemeClr>
                </a:solidFill>
              </a:rPr>
              <a:t> Wszystkie klasy zrealizowały zaplanowane zajęcia warsztatowe. Założone kryterium zostało 	 osiągnięte, w niektórych przypadkach nawet przekroczone.  	</a:t>
            </a:r>
          </a:p>
          <a:p>
            <a:pPr marL="411480">
              <a:defRPr/>
            </a:pPr>
            <a:endParaRPr lang="pl-PL" sz="2400" b="1" dirty="0" smtClean="0">
              <a:solidFill>
                <a:schemeClr val="tx1">
                  <a:lumMod val="25000"/>
                </a:schemeClr>
              </a:solidFill>
            </a:endParaRPr>
          </a:p>
          <a:p>
            <a:pPr marL="411480">
              <a:defRPr/>
            </a:pPr>
            <a:r>
              <a:rPr lang="pl-PL" sz="2400" b="1" dirty="0" smtClean="0">
                <a:solidFill>
                  <a:schemeClr val="tx1">
                    <a:lumMod val="25000"/>
                  </a:schemeClr>
                </a:solidFill>
              </a:rPr>
              <a:t>	</a:t>
            </a:r>
          </a:p>
          <a:p>
            <a:pPr marL="411480">
              <a:defRPr/>
            </a:pPr>
            <a:endParaRPr lang="pl-PL" sz="2400" b="1" dirty="0">
              <a:solidFill>
                <a:schemeClr val="tx1">
                  <a:lumMod val="25000"/>
                </a:schemeClr>
              </a:solidFill>
            </a:endParaRPr>
          </a:p>
        </p:txBody>
      </p:sp>
      <p:pic>
        <p:nvPicPr>
          <p:cNvPr id="3074" name="Picture 2" descr="Znalezione obrazy dla zapytania braw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2862"/>
            <a:ext cx="2984748" cy="209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196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116632"/>
            <a:ext cx="9105411" cy="615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 smtClean="0">
                <a:solidFill>
                  <a:schemeClr val="tx1">
                    <a:lumMod val="25000"/>
                  </a:schemeClr>
                </a:solidFill>
              </a:rPr>
              <a:t>ZREALIZOWANE TEMATY W KLASACH IV- VIII</a:t>
            </a:r>
          </a:p>
          <a:p>
            <a:pPr algn="ctr"/>
            <a:endParaRPr lang="pl-PL" sz="1000" b="1" dirty="0">
              <a:solidFill>
                <a:schemeClr val="tx1">
                  <a:lumMod val="25000"/>
                </a:schemeClr>
              </a:solidFill>
            </a:endParaRPr>
          </a:p>
          <a:p>
            <a:endParaRPr lang="pl-PL" sz="3200" dirty="0" smtClean="0">
              <a:solidFill>
                <a:schemeClr val="tx1">
                  <a:lumMod val="25000"/>
                </a:schemeClr>
              </a:solidFill>
            </a:endParaRPr>
          </a:p>
          <a:p>
            <a:r>
              <a:rPr lang="pl-PL" sz="3200" dirty="0" smtClean="0">
                <a:solidFill>
                  <a:schemeClr val="tx1">
                    <a:lumMod val="25000"/>
                  </a:schemeClr>
                </a:solidFill>
              </a:rPr>
              <a:t>1. Chcę być dobry- </a:t>
            </a:r>
          </a:p>
          <a:p>
            <a:r>
              <a:rPr lang="pl-PL" sz="3200" dirty="0" smtClean="0">
                <a:solidFill>
                  <a:schemeClr val="tx1">
                    <a:lumMod val="25000"/>
                  </a:schemeClr>
                </a:solidFill>
              </a:rPr>
              <a:t>Kontakt z drugim człowiekiem</a:t>
            </a:r>
          </a:p>
          <a:p>
            <a:r>
              <a:rPr lang="pl-PL" sz="3200" dirty="0" smtClean="0">
                <a:solidFill>
                  <a:schemeClr val="tx1">
                    <a:lumMod val="25000"/>
                  </a:schemeClr>
                </a:solidFill>
              </a:rPr>
              <a:t>2. Chcę kochać </a:t>
            </a:r>
            <a:br>
              <a:rPr lang="pl-PL" sz="3200" dirty="0" smtClean="0">
                <a:solidFill>
                  <a:schemeClr val="tx1">
                    <a:lumMod val="25000"/>
                  </a:schemeClr>
                </a:solidFill>
              </a:rPr>
            </a:br>
            <a:r>
              <a:rPr lang="pl-PL" sz="3200" dirty="0" smtClean="0">
                <a:solidFill>
                  <a:schemeClr val="tx1">
                    <a:lumMod val="25000"/>
                  </a:schemeClr>
                </a:solidFill>
              </a:rPr>
              <a:t>i być kochanym</a:t>
            </a:r>
          </a:p>
          <a:p>
            <a:r>
              <a:rPr lang="pl-PL" sz="3200" dirty="0" smtClean="0">
                <a:solidFill>
                  <a:schemeClr val="tx1">
                    <a:lumMod val="25000"/>
                  </a:schemeClr>
                </a:solidFill>
              </a:rPr>
              <a:t>3. Jak stawać się </a:t>
            </a:r>
            <a:br>
              <a:rPr lang="pl-PL" sz="3200" dirty="0" smtClean="0">
                <a:solidFill>
                  <a:schemeClr val="tx1">
                    <a:lumMod val="25000"/>
                  </a:schemeClr>
                </a:solidFill>
              </a:rPr>
            </a:br>
            <a:r>
              <a:rPr lang="pl-PL" sz="3200" dirty="0" smtClean="0">
                <a:solidFill>
                  <a:schemeClr val="tx1">
                    <a:lumMod val="25000"/>
                  </a:schemeClr>
                </a:solidFill>
              </a:rPr>
              <a:t>pracowitym człowiekiem</a:t>
            </a:r>
          </a:p>
          <a:p>
            <a:r>
              <a:rPr lang="pl-PL" sz="3200" dirty="0" smtClean="0">
                <a:solidFill>
                  <a:schemeClr val="tx1">
                    <a:lumMod val="25000"/>
                  </a:schemeClr>
                </a:solidFill>
              </a:rPr>
              <a:t>4. Planowanie. </a:t>
            </a:r>
            <a:br>
              <a:rPr lang="pl-PL" sz="3200" dirty="0" smtClean="0">
                <a:solidFill>
                  <a:schemeClr val="tx1">
                    <a:lumMod val="25000"/>
                  </a:schemeClr>
                </a:solidFill>
              </a:rPr>
            </a:br>
            <a:r>
              <a:rPr lang="pl-PL" sz="3200" dirty="0" smtClean="0">
                <a:solidFill>
                  <a:schemeClr val="tx1">
                    <a:lumMod val="25000"/>
                  </a:schemeClr>
                </a:solidFill>
              </a:rPr>
              <a:t>Aby skutecznie dążyć do celu</a:t>
            </a:r>
          </a:p>
          <a:p>
            <a:r>
              <a:rPr lang="pl-PL" sz="3200" dirty="0" smtClean="0">
                <a:solidFill>
                  <a:schemeClr val="tx1">
                    <a:lumMod val="25000"/>
                  </a:schemeClr>
                </a:solidFill>
              </a:rPr>
              <a:t>5. Stres i lęk mogę pokonać</a:t>
            </a:r>
          </a:p>
          <a:p>
            <a:pPr algn="ctr"/>
            <a:endParaRPr lang="pl-PL" sz="3200" dirty="0">
              <a:solidFill>
                <a:schemeClr val="tx1">
                  <a:lumMod val="25000"/>
                </a:schemeClr>
              </a:solidFill>
            </a:endParaRPr>
          </a:p>
        </p:txBody>
      </p:sp>
      <p:pic>
        <p:nvPicPr>
          <p:cNvPr id="1028" name="Picture 4" descr="Znalezione obrazy dla zapytania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870" y="1340768"/>
            <a:ext cx="3487541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1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539552" y="980728"/>
            <a:ext cx="8433206" cy="4524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 dirty="0" smtClean="0">
                <a:solidFill>
                  <a:schemeClr val="tx1">
                    <a:lumMod val="25000"/>
                  </a:schemeClr>
                </a:solidFill>
              </a:rPr>
              <a:t>Uczniowie: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3200" dirty="0" smtClean="0">
                <a:solidFill>
                  <a:schemeClr val="tx1">
                    <a:lumMod val="25000"/>
                  </a:schemeClr>
                </a:solidFill>
              </a:rPr>
              <a:t>rozumieją</a:t>
            </a:r>
            <a:r>
              <a:rPr lang="pl-PL" sz="3200" dirty="0">
                <a:solidFill>
                  <a:schemeClr val="tx1">
                    <a:lumMod val="25000"/>
                  </a:schemeClr>
                </a:solidFill>
              </a:rPr>
              <a:t>, że dobro jest podstawą </a:t>
            </a:r>
            <a:r>
              <a:rPr lang="pl-PL" sz="3200" dirty="0" smtClean="0">
                <a:solidFill>
                  <a:schemeClr val="tx1">
                    <a:lumMod val="25000"/>
                  </a:schemeClr>
                </a:solidFill>
              </a:rPr>
              <a:t/>
            </a:r>
            <a:br>
              <a:rPr lang="pl-PL" sz="3200" dirty="0" smtClean="0">
                <a:solidFill>
                  <a:schemeClr val="tx1">
                    <a:lumMod val="25000"/>
                  </a:schemeClr>
                </a:solidFill>
              </a:rPr>
            </a:br>
            <a:r>
              <a:rPr lang="pl-PL" sz="3200" dirty="0" smtClean="0">
                <a:solidFill>
                  <a:schemeClr val="tx1">
                    <a:lumMod val="25000"/>
                  </a:schemeClr>
                </a:solidFill>
              </a:rPr>
              <a:t>lepszego </a:t>
            </a:r>
            <a:r>
              <a:rPr lang="pl-PL" sz="3200" dirty="0">
                <a:solidFill>
                  <a:schemeClr val="tx1">
                    <a:lumMod val="25000"/>
                  </a:schemeClr>
                </a:solidFill>
              </a:rPr>
              <a:t>kontaktu z drugim </a:t>
            </a:r>
            <a:r>
              <a:rPr lang="pl-PL" sz="3200" dirty="0" smtClean="0">
                <a:solidFill>
                  <a:schemeClr val="tx1">
                    <a:lumMod val="25000"/>
                  </a:schemeClr>
                </a:solidFill>
              </a:rPr>
              <a:t>człowiekiem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3200" dirty="0">
                <a:solidFill>
                  <a:schemeClr val="tx1">
                    <a:lumMod val="25000"/>
                  </a:schemeClr>
                </a:solidFill>
              </a:rPr>
              <a:t>w</a:t>
            </a:r>
            <a:r>
              <a:rPr lang="pl-PL" sz="3200" dirty="0" smtClean="0">
                <a:solidFill>
                  <a:schemeClr val="tx1">
                    <a:lumMod val="25000"/>
                  </a:schemeClr>
                </a:solidFill>
              </a:rPr>
              <a:t>iedzą co to znaczy być tolerancyjnym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3200" dirty="0">
                <a:solidFill>
                  <a:schemeClr val="tx1">
                    <a:lumMod val="25000"/>
                  </a:schemeClr>
                </a:solidFill>
              </a:rPr>
              <a:t>rozumieją, że wytrwała praca </a:t>
            </a:r>
            <a:r>
              <a:rPr lang="pl-PL" sz="3200" dirty="0" smtClean="0">
                <a:solidFill>
                  <a:schemeClr val="tx1">
                    <a:lumMod val="25000"/>
                  </a:schemeClr>
                </a:solidFill>
              </a:rPr>
              <a:t>prowadzi</a:t>
            </a:r>
          </a:p>
          <a:p>
            <a:r>
              <a:rPr lang="pl-PL" sz="3200" dirty="0">
                <a:solidFill>
                  <a:schemeClr val="tx1">
                    <a:lumMod val="25000"/>
                  </a:schemeClr>
                </a:solidFill>
              </a:rPr>
              <a:t> </a:t>
            </a:r>
            <a:r>
              <a:rPr lang="pl-PL" sz="3200" dirty="0" smtClean="0">
                <a:solidFill>
                  <a:schemeClr val="tx1">
                    <a:lumMod val="25000"/>
                  </a:schemeClr>
                </a:solidFill>
              </a:rPr>
              <a:t>    </a:t>
            </a:r>
            <a:r>
              <a:rPr lang="pl-PL" sz="3200" dirty="0">
                <a:solidFill>
                  <a:schemeClr val="tx1">
                    <a:lumMod val="25000"/>
                  </a:schemeClr>
                </a:solidFill>
              </a:rPr>
              <a:t>do </a:t>
            </a:r>
            <a:r>
              <a:rPr lang="pl-PL" sz="3200" dirty="0" smtClean="0">
                <a:solidFill>
                  <a:schemeClr val="tx1">
                    <a:lumMod val="25000"/>
                  </a:schemeClr>
                </a:solidFill>
              </a:rPr>
              <a:t>sukcesów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3200" dirty="0">
                <a:solidFill>
                  <a:schemeClr val="tx1">
                    <a:lumMod val="25000"/>
                  </a:schemeClr>
                </a:solidFill>
              </a:rPr>
              <a:t>potrafią planować i skutecznie dążyć do </a:t>
            </a:r>
            <a:r>
              <a:rPr lang="pl-PL" sz="3200" dirty="0" smtClean="0">
                <a:solidFill>
                  <a:schemeClr val="tx1">
                    <a:lumMod val="25000"/>
                  </a:schemeClr>
                </a:solidFill>
              </a:rPr>
              <a:t>celu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3200" dirty="0">
                <a:solidFill>
                  <a:schemeClr val="tx1">
                    <a:lumMod val="25000"/>
                  </a:schemeClr>
                </a:solidFill>
              </a:rPr>
              <a:t>wiedzą czym jest stres, </a:t>
            </a:r>
            <a:r>
              <a:rPr lang="pl-PL" sz="3200" dirty="0" smtClean="0">
                <a:solidFill>
                  <a:schemeClr val="tx1">
                    <a:lumMod val="25000"/>
                  </a:schemeClr>
                </a:solidFill>
              </a:rPr>
              <a:t>co </a:t>
            </a:r>
            <a:r>
              <a:rPr lang="pl-PL" sz="3200" dirty="0">
                <a:solidFill>
                  <a:schemeClr val="tx1">
                    <a:lumMod val="25000"/>
                  </a:schemeClr>
                </a:solidFill>
              </a:rPr>
              <a:t>go wywołuje </a:t>
            </a:r>
            <a:r>
              <a:rPr lang="pl-PL" sz="3200" dirty="0" smtClean="0">
                <a:solidFill>
                  <a:schemeClr val="tx1">
                    <a:lumMod val="25000"/>
                  </a:schemeClr>
                </a:solidFill>
              </a:rPr>
              <a:t> </a:t>
            </a:r>
            <a:endParaRPr lang="pl-PL" sz="3200" dirty="0">
              <a:solidFill>
                <a:schemeClr val="tx1">
                  <a:lumMod val="25000"/>
                </a:schemeClr>
              </a:solidFill>
            </a:endParaRPr>
          </a:p>
          <a:p>
            <a:r>
              <a:rPr lang="pl-PL" sz="3200" dirty="0" smtClean="0">
                <a:solidFill>
                  <a:schemeClr val="tx1">
                    <a:lumMod val="25000"/>
                  </a:schemeClr>
                </a:solidFill>
              </a:rPr>
              <a:t> </a:t>
            </a:r>
            <a:endParaRPr lang="pl-PL" sz="3200" dirty="0">
              <a:solidFill>
                <a:schemeClr val="tx1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16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043608" y="3140968"/>
            <a:ext cx="7272808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3200" dirty="0" smtClean="0">
              <a:solidFill>
                <a:schemeClr val="tx1">
                  <a:lumMod val="25000"/>
                </a:schemeClr>
              </a:solidFill>
            </a:endParaRPr>
          </a:p>
          <a:p>
            <a:r>
              <a:rPr lang="pl-PL" sz="3200" dirty="0" smtClean="0">
                <a:solidFill>
                  <a:schemeClr val="tx1">
                    <a:lumMod val="25000"/>
                  </a:schemeClr>
                </a:solidFill>
              </a:rPr>
              <a:t>1. Dobrze gospodaruje czasem</a:t>
            </a:r>
          </a:p>
          <a:p>
            <a:r>
              <a:rPr lang="pl-PL" sz="3200" dirty="0" smtClean="0">
                <a:solidFill>
                  <a:schemeClr val="tx1">
                    <a:lumMod val="25000"/>
                  </a:schemeClr>
                </a:solidFill>
              </a:rPr>
              <a:t>2. Życzliwość okazywana innym </a:t>
            </a:r>
          </a:p>
          <a:p>
            <a:r>
              <a:rPr lang="pl-PL" sz="3200" dirty="0" smtClean="0">
                <a:solidFill>
                  <a:schemeClr val="tx1">
                    <a:lumMod val="25000"/>
                  </a:schemeClr>
                </a:solidFill>
              </a:rPr>
              <a:t>    owocuje w moim życiu</a:t>
            </a:r>
          </a:p>
          <a:p>
            <a:r>
              <a:rPr lang="pl-PL" sz="3200" dirty="0" smtClean="0">
                <a:solidFill>
                  <a:schemeClr val="tx1">
                    <a:lumMod val="25000"/>
                  </a:schemeClr>
                </a:solidFill>
              </a:rPr>
              <a:t>3. Normy i reguły obowiązujące w życiu</a:t>
            </a:r>
          </a:p>
          <a:p>
            <a:r>
              <a:rPr lang="pl-PL" sz="3200" dirty="0" smtClean="0">
                <a:solidFill>
                  <a:schemeClr val="tx1">
                    <a:lumMod val="25000"/>
                  </a:schemeClr>
                </a:solidFill>
              </a:rPr>
              <a:t>4. Wiem kim jestem</a:t>
            </a:r>
          </a:p>
          <a:p>
            <a:r>
              <a:rPr lang="pl-PL" sz="3200" dirty="0" smtClean="0">
                <a:solidFill>
                  <a:schemeClr val="tx1">
                    <a:lumMod val="25000"/>
                  </a:schemeClr>
                </a:solidFill>
              </a:rPr>
              <a:t>5. Jestem odpowiedzialny za to co robię</a:t>
            </a:r>
          </a:p>
          <a:p>
            <a:endParaRPr lang="pl-PL" sz="3200" dirty="0" smtClean="0">
              <a:solidFill>
                <a:schemeClr val="tx1">
                  <a:lumMod val="25000"/>
                </a:schemeClr>
              </a:solidFill>
            </a:endParaRPr>
          </a:p>
          <a:p>
            <a:endParaRPr lang="pl-PL" sz="3200" dirty="0" smtClean="0">
              <a:solidFill>
                <a:schemeClr val="tx1">
                  <a:lumMod val="25000"/>
                </a:schemeClr>
              </a:solidFill>
            </a:endParaRPr>
          </a:p>
          <a:p>
            <a:endParaRPr lang="pl-PL" sz="3200" dirty="0" smtClean="0">
              <a:solidFill>
                <a:schemeClr val="tx1">
                  <a:lumMod val="25000"/>
                </a:schemeClr>
              </a:solidFill>
            </a:endParaRPr>
          </a:p>
          <a:p>
            <a:pPr marL="514350" indent="-514350">
              <a:buAutoNum type="arabicPeriod"/>
            </a:pPr>
            <a:endParaRPr lang="pl-PL" sz="3200" dirty="0">
              <a:solidFill>
                <a:schemeClr val="tx1">
                  <a:lumMod val="25000"/>
                </a:schemeClr>
              </a:solidFill>
            </a:endParaRPr>
          </a:p>
        </p:txBody>
      </p:sp>
      <p:pic>
        <p:nvPicPr>
          <p:cNvPr id="2050" name="Picture 2" descr="Znalezione obrazy dla zapytania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357" y="168525"/>
            <a:ext cx="3807819" cy="347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279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538247" y="764704"/>
            <a:ext cx="8352928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dirty="0">
                <a:solidFill>
                  <a:schemeClr val="tx1">
                    <a:lumMod val="25000"/>
                  </a:schemeClr>
                </a:solidFill>
              </a:rPr>
              <a:t>Uczniowie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200" dirty="0">
                <a:solidFill>
                  <a:schemeClr val="tx1">
                    <a:lumMod val="25000"/>
                  </a:schemeClr>
                </a:solidFill>
              </a:rPr>
              <a:t>wiedzą jak funkcjonować w grupie, by nie popadać w konflikty z innymi jej członkami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200" dirty="0">
                <a:solidFill>
                  <a:schemeClr val="tx1">
                    <a:lumMod val="25000"/>
                  </a:schemeClr>
                </a:solidFill>
              </a:rPr>
              <a:t>wiedzą, że człowiek jest istotą społeczną i zależną od innych, próbują zachować indywidualizm w </a:t>
            </a:r>
            <a:r>
              <a:rPr lang="pl-PL" sz="3200" dirty="0" smtClean="0">
                <a:solidFill>
                  <a:schemeClr val="tx1">
                    <a:lumMod val="25000"/>
                  </a:schemeClr>
                </a:solidFill>
              </a:rPr>
              <a:t>grupie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200" dirty="0">
                <a:solidFill>
                  <a:schemeClr val="tx1">
                    <a:lumMod val="25000"/>
                  </a:schemeClr>
                </a:solidFill>
              </a:rPr>
              <a:t>wiedzą, że muszą respektować ustalone normy i zasady</a:t>
            </a:r>
            <a:r>
              <a:rPr lang="pl-PL" sz="3200" dirty="0" smtClean="0">
                <a:solidFill>
                  <a:schemeClr val="tx1">
                    <a:lumMod val="25000"/>
                  </a:schemeClr>
                </a:solidFill>
              </a:rPr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200" dirty="0" smtClean="0">
                <a:solidFill>
                  <a:schemeClr val="tx1">
                    <a:lumMod val="25000"/>
                  </a:schemeClr>
                </a:solidFill>
              </a:rPr>
              <a:t>mają </a:t>
            </a:r>
            <a:r>
              <a:rPr lang="pl-PL" sz="3200" dirty="0">
                <a:solidFill>
                  <a:schemeClr val="tx1">
                    <a:lumMod val="25000"/>
                  </a:schemeClr>
                </a:solidFill>
              </a:rPr>
              <a:t>świadomość, że każdy czyn pociąga za sobą konsekwencje. Poznali techniki ułatwiające podejmowanie decyzji</a:t>
            </a:r>
          </a:p>
        </p:txBody>
      </p:sp>
    </p:spTree>
    <p:extLst>
      <p:ext uri="{BB962C8B-B14F-4D97-AF65-F5344CB8AC3E}">
        <p14:creationId xmlns:p14="http://schemas.microsoft.com/office/powerpoint/2010/main" val="169515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51520" y="107799"/>
            <a:ext cx="864096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l-PL" sz="3500" dirty="0">
              <a:latin typeface="Bahnschrift Light SemiCondensed" panose="020B0502040204020203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599162" y="109552"/>
            <a:ext cx="7902624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11150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altLang="pl-PL" sz="4000" dirty="0">
                <a:solidFill>
                  <a:schemeClr val="tx1">
                    <a:lumMod val="25000"/>
                  </a:schemeClr>
                </a:solidFill>
              </a:rPr>
              <a:t> </a:t>
            </a:r>
            <a:r>
              <a:rPr lang="pl-PL" altLang="pl-PL" sz="4000" b="1" dirty="0">
                <a:solidFill>
                  <a:schemeClr val="tx1">
                    <a:lumMod val="25000"/>
                  </a:schemeClr>
                </a:solidFill>
              </a:rPr>
              <a:t>Szkoła Promująca Zdrowie</a:t>
            </a:r>
            <a:r>
              <a:rPr lang="pl-PL" altLang="pl-PL" sz="4000" dirty="0">
                <a:solidFill>
                  <a:schemeClr val="tx1">
                    <a:lumMod val="25000"/>
                  </a:schemeClr>
                </a:solidFill>
              </a:rPr>
              <a:t> to </a:t>
            </a:r>
            <a:r>
              <a:rPr lang="pl-PL" altLang="pl-PL" sz="4000" dirty="0" smtClean="0">
                <a:solidFill>
                  <a:schemeClr val="tx1">
                    <a:lumMod val="25000"/>
                  </a:schemeClr>
                </a:solidFill>
              </a:rPr>
              <a:t>szkoła, która </a:t>
            </a:r>
            <a:r>
              <a:rPr lang="pl-PL" altLang="pl-PL" sz="4000" dirty="0">
                <a:solidFill>
                  <a:schemeClr val="tx1">
                    <a:lumMod val="25000"/>
                  </a:schemeClr>
                </a:solidFill>
              </a:rPr>
              <a:t>we współpracy z rodzicami uczniów i społecznością lokalną: systematycznie i planowo </a:t>
            </a:r>
            <a:r>
              <a:rPr lang="pl-PL" altLang="pl-PL" sz="4000" b="1" dirty="0">
                <a:solidFill>
                  <a:schemeClr val="tx1">
                    <a:lumMod val="25000"/>
                  </a:schemeClr>
                </a:solidFill>
              </a:rPr>
              <a:t>tworzy środowisko </a:t>
            </a:r>
            <a:r>
              <a:rPr lang="pl-PL" altLang="pl-PL" sz="4000" dirty="0">
                <a:solidFill>
                  <a:schemeClr val="tx1">
                    <a:lumMod val="25000"/>
                  </a:schemeClr>
                </a:solidFill>
              </a:rPr>
              <a:t>społeczne </a:t>
            </a:r>
            <a:r>
              <a:rPr lang="pl-PL" altLang="pl-PL" sz="4000" dirty="0" smtClean="0">
                <a:solidFill>
                  <a:schemeClr val="tx1">
                    <a:lumMod val="25000"/>
                  </a:schemeClr>
                </a:solidFill>
              </a:rPr>
              <a:t/>
            </a:r>
            <a:br>
              <a:rPr lang="pl-PL" altLang="pl-PL" sz="4000" dirty="0" smtClean="0">
                <a:solidFill>
                  <a:schemeClr val="tx1">
                    <a:lumMod val="25000"/>
                  </a:schemeClr>
                </a:solidFill>
              </a:rPr>
            </a:br>
            <a:r>
              <a:rPr lang="pl-PL" altLang="pl-PL" sz="4000" dirty="0" smtClean="0">
                <a:solidFill>
                  <a:schemeClr val="tx1">
                    <a:lumMod val="25000"/>
                  </a:schemeClr>
                </a:solidFill>
              </a:rPr>
              <a:t>i </a:t>
            </a:r>
            <a:r>
              <a:rPr lang="pl-PL" altLang="pl-PL" sz="4000" dirty="0">
                <a:solidFill>
                  <a:schemeClr val="tx1">
                    <a:lumMod val="25000"/>
                  </a:schemeClr>
                </a:solidFill>
              </a:rPr>
              <a:t>fizyczne </a:t>
            </a:r>
            <a:r>
              <a:rPr lang="pl-PL" altLang="pl-PL" sz="4000" b="1" dirty="0">
                <a:solidFill>
                  <a:schemeClr val="tx1">
                    <a:lumMod val="25000"/>
                  </a:schemeClr>
                </a:solidFill>
              </a:rPr>
              <a:t>sprzyjające zdrowiu</a:t>
            </a:r>
            <a:r>
              <a:rPr lang="pl-PL" altLang="pl-PL" sz="4000" dirty="0">
                <a:solidFill>
                  <a:schemeClr val="tx1">
                    <a:lumMod val="25000"/>
                  </a:schemeClr>
                </a:solidFill>
              </a:rPr>
              <a:t> </a:t>
            </a:r>
            <a:r>
              <a:rPr lang="pl-PL" altLang="pl-PL" sz="4000" dirty="0" smtClean="0">
                <a:solidFill>
                  <a:schemeClr val="tx1">
                    <a:lumMod val="25000"/>
                  </a:schemeClr>
                </a:solidFill>
              </a:rPr>
              <a:t/>
            </a:r>
            <a:br>
              <a:rPr lang="pl-PL" altLang="pl-PL" sz="4000" dirty="0" smtClean="0">
                <a:solidFill>
                  <a:schemeClr val="tx1">
                    <a:lumMod val="25000"/>
                  </a:schemeClr>
                </a:solidFill>
              </a:rPr>
            </a:br>
            <a:r>
              <a:rPr lang="pl-PL" altLang="pl-PL" sz="4000" dirty="0" smtClean="0">
                <a:solidFill>
                  <a:schemeClr val="tx1">
                    <a:lumMod val="25000"/>
                  </a:schemeClr>
                </a:solidFill>
              </a:rPr>
              <a:t>i </a:t>
            </a:r>
            <a:r>
              <a:rPr lang="pl-PL" altLang="pl-PL" sz="4000" dirty="0">
                <a:solidFill>
                  <a:schemeClr val="tx1">
                    <a:lumMod val="25000"/>
                  </a:schemeClr>
                </a:solidFill>
              </a:rPr>
              <a:t>dobremu samopoczuciu społeczności szkolnej, wspiera rozwój kompetencji uczniów </a:t>
            </a:r>
            <a:r>
              <a:rPr lang="pl-PL" altLang="pl-PL" sz="4000" dirty="0" smtClean="0">
                <a:solidFill>
                  <a:schemeClr val="tx1">
                    <a:lumMod val="25000"/>
                  </a:schemeClr>
                </a:solidFill>
              </a:rPr>
              <a:t/>
            </a:r>
            <a:br>
              <a:rPr lang="pl-PL" altLang="pl-PL" sz="4000" dirty="0" smtClean="0">
                <a:solidFill>
                  <a:schemeClr val="tx1">
                    <a:lumMod val="25000"/>
                  </a:schemeClr>
                </a:solidFill>
              </a:rPr>
            </a:br>
            <a:r>
              <a:rPr lang="pl-PL" altLang="pl-PL" sz="4000" dirty="0" smtClean="0">
                <a:solidFill>
                  <a:schemeClr val="tx1">
                    <a:lumMod val="25000"/>
                  </a:schemeClr>
                </a:solidFill>
              </a:rPr>
              <a:t>i </a:t>
            </a:r>
            <a:r>
              <a:rPr lang="pl-PL" altLang="pl-PL" sz="4000" dirty="0">
                <a:solidFill>
                  <a:schemeClr val="tx1">
                    <a:lumMod val="25000"/>
                  </a:schemeClr>
                </a:solidFill>
              </a:rPr>
              <a:t>pracowników w zakresie dbałości o zdrowie przez całe życie.</a:t>
            </a:r>
            <a:endParaRPr lang="pl-PL" sz="4000" dirty="0">
              <a:solidFill>
                <a:schemeClr val="tx1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9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987555" y="3573016"/>
            <a:ext cx="7425944" cy="4524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pl-PL" sz="3200" dirty="0" smtClean="0">
              <a:solidFill>
                <a:schemeClr val="tx1">
                  <a:lumMod val="25000"/>
                </a:schemeClr>
              </a:solidFill>
            </a:endParaRPr>
          </a:p>
          <a:p>
            <a:pPr marL="514350" indent="-514350">
              <a:buAutoNum type="arabicPeriod"/>
            </a:pPr>
            <a:r>
              <a:rPr lang="pl-PL" sz="3200" dirty="0" smtClean="0">
                <a:solidFill>
                  <a:schemeClr val="tx1">
                    <a:lumMod val="25000"/>
                  </a:schemeClr>
                </a:solidFill>
              </a:rPr>
              <a:t>Nikt nie jest samotną wyspą</a:t>
            </a:r>
          </a:p>
          <a:p>
            <a:pPr marL="514350" indent="-514350">
              <a:buFontTx/>
              <a:buAutoNum type="arabicPeriod"/>
            </a:pPr>
            <a:r>
              <a:rPr lang="pl-PL" sz="3200" dirty="0" smtClean="0">
                <a:solidFill>
                  <a:schemeClr val="tx1">
                    <a:lumMod val="25000"/>
                  </a:schemeClr>
                </a:solidFill>
              </a:rPr>
              <a:t>Sztuka podejmowania decyzji</a:t>
            </a:r>
          </a:p>
          <a:p>
            <a:pPr marL="514350" indent="-514350">
              <a:buFontTx/>
              <a:buAutoNum type="arabicPeriod"/>
            </a:pPr>
            <a:r>
              <a:rPr lang="pl-PL" sz="3200" dirty="0" smtClean="0">
                <a:solidFill>
                  <a:schemeClr val="tx1">
                    <a:lumMod val="25000"/>
                  </a:schemeClr>
                </a:solidFill>
              </a:rPr>
              <a:t>Wiem kim jestem i dokąd podążam</a:t>
            </a:r>
          </a:p>
          <a:p>
            <a:pPr marL="514350" indent="-514350">
              <a:buFontTx/>
              <a:buAutoNum type="arabicPeriod"/>
            </a:pPr>
            <a:r>
              <a:rPr lang="pl-PL" sz="3200" dirty="0" smtClean="0">
                <a:solidFill>
                  <a:schemeClr val="tx1">
                    <a:lumMod val="25000"/>
                  </a:schemeClr>
                </a:solidFill>
              </a:rPr>
              <a:t>Gdy jest mi trudno to…</a:t>
            </a:r>
          </a:p>
          <a:p>
            <a:pPr marL="514350" indent="-514350">
              <a:buFontTx/>
              <a:buAutoNum type="arabicPeriod"/>
            </a:pPr>
            <a:r>
              <a:rPr lang="pl-PL" sz="3200" dirty="0" smtClean="0">
                <a:solidFill>
                  <a:schemeClr val="tx1">
                    <a:lumMod val="25000"/>
                  </a:schemeClr>
                </a:solidFill>
              </a:rPr>
              <a:t>Jestem człowiekiem przedsiębiorczym</a:t>
            </a:r>
          </a:p>
          <a:p>
            <a:pPr marL="514350" indent="-514350">
              <a:buFontTx/>
              <a:buAutoNum type="arabicPeriod"/>
            </a:pPr>
            <a:endParaRPr lang="pl-PL" sz="3200" dirty="0" smtClean="0">
              <a:solidFill>
                <a:schemeClr val="tx1">
                  <a:lumMod val="25000"/>
                </a:schemeClr>
              </a:solidFill>
            </a:endParaRPr>
          </a:p>
          <a:p>
            <a:pPr marL="514350" indent="-514350">
              <a:buFontTx/>
              <a:buAutoNum type="arabicPeriod"/>
            </a:pPr>
            <a:endParaRPr lang="pl-PL" sz="3200" dirty="0" smtClean="0">
              <a:solidFill>
                <a:schemeClr val="tx1">
                  <a:lumMod val="25000"/>
                </a:schemeClr>
              </a:solidFill>
            </a:endParaRPr>
          </a:p>
          <a:p>
            <a:pPr marL="514350" indent="-514350">
              <a:buAutoNum type="arabicPeriod"/>
            </a:pPr>
            <a:endParaRPr lang="pl-PL" sz="3200" dirty="0">
              <a:solidFill>
                <a:schemeClr val="tx1">
                  <a:lumMod val="25000"/>
                </a:schemeClr>
              </a:solidFill>
            </a:endParaRPr>
          </a:p>
        </p:txBody>
      </p:sp>
      <p:pic>
        <p:nvPicPr>
          <p:cNvPr id="3074" name="Picture 2" descr="Znalezione obrazy dla zapytania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60648"/>
            <a:ext cx="3927015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244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683568" y="836712"/>
            <a:ext cx="7902624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dirty="0" smtClean="0">
                <a:solidFill>
                  <a:schemeClr val="tx1">
                    <a:lumMod val="25000"/>
                  </a:schemeClr>
                </a:solidFill>
              </a:rPr>
              <a:t>Uczniowie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200" dirty="0" smtClean="0">
                <a:solidFill>
                  <a:schemeClr val="tx1">
                    <a:lumMod val="25000"/>
                  </a:schemeClr>
                </a:solidFill>
              </a:rPr>
              <a:t>znają swoje wady i zalety, nauczyli się formułować swoje oczekiwania wobec samego siebie i otoczenia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200" dirty="0">
                <a:solidFill>
                  <a:schemeClr val="tx1">
                    <a:lumMod val="25000"/>
                  </a:schemeClr>
                </a:solidFill>
              </a:rPr>
              <a:t>p</a:t>
            </a:r>
            <a:r>
              <a:rPr lang="pl-PL" sz="3200" dirty="0" smtClean="0">
                <a:solidFill>
                  <a:schemeClr val="tx1">
                    <a:lumMod val="25000"/>
                  </a:schemeClr>
                </a:solidFill>
              </a:rPr>
              <a:t>otrafią opisać swoje samopoczucie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200" dirty="0">
                <a:solidFill>
                  <a:schemeClr val="tx1">
                    <a:lumMod val="25000"/>
                  </a:schemeClr>
                </a:solidFill>
              </a:rPr>
              <a:t>d</a:t>
            </a:r>
            <a:r>
              <a:rPr lang="pl-PL" sz="3200" dirty="0" smtClean="0">
                <a:solidFill>
                  <a:schemeClr val="tx1">
                    <a:lumMod val="25000"/>
                  </a:schemeClr>
                </a:solidFill>
              </a:rPr>
              <a:t>owiedzieli się, jak radzić sobie z pokonywaniem trudności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200" dirty="0" smtClean="0">
                <a:solidFill>
                  <a:schemeClr val="tx1">
                    <a:lumMod val="25000"/>
                  </a:schemeClr>
                </a:solidFill>
              </a:rPr>
              <a:t>wiedzą do kogo mogą zwrócić się o pomoc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200" dirty="0" smtClean="0">
                <a:solidFill>
                  <a:schemeClr val="tx1">
                    <a:lumMod val="25000"/>
                  </a:schemeClr>
                </a:solidFill>
              </a:rPr>
              <a:t>poznali pojęcie przedsiębiorczości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200" dirty="0">
                <a:solidFill>
                  <a:schemeClr val="tx1">
                    <a:lumMod val="25000"/>
                  </a:schemeClr>
                </a:solidFill>
              </a:rPr>
              <a:t>p</a:t>
            </a:r>
            <a:r>
              <a:rPr lang="pl-PL" sz="3200" dirty="0" smtClean="0">
                <a:solidFill>
                  <a:schemeClr val="tx1">
                    <a:lumMod val="25000"/>
                  </a:schemeClr>
                </a:solidFill>
              </a:rPr>
              <a:t>otrafią planować swoje działania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3200" dirty="0" smtClean="0">
              <a:solidFill>
                <a:schemeClr val="tx1">
                  <a:lumMod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3200" dirty="0" smtClean="0">
              <a:solidFill>
                <a:schemeClr val="tx1">
                  <a:lumMod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3200" dirty="0" smtClean="0">
              <a:solidFill>
                <a:schemeClr val="tx1">
                  <a:lumMod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3200" dirty="0">
              <a:solidFill>
                <a:schemeClr val="tx1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22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547664" y="3429000"/>
            <a:ext cx="6372835" cy="4524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pl-PL" sz="3200" dirty="0" smtClean="0">
              <a:solidFill>
                <a:schemeClr val="tx1">
                  <a:lumMod val="25000"/>
                </a:schemeClr>
              </a:solidFill>
            </a:endParaRPr>
          </a:p>
          <a:p>
            <a:r>
              <a:rPr lang="pl-PL" sz="3200" dirty="0" smtClean="0">
                <a:solidFill>
                  <a:schemeClr val="tx1">
                    <a:lumMod val="25000"/>
                  </a:schemeClr>
                </a:solidFill>
              </a:rPr>
              <a:t>1.  Zdrowie i uroda</a:t>
            </a:r>
          </a:p>
          <a:p>
            <a:r>
              <a:rPr lang="pl-PL" sz="3200" dirty="0" smtClean="0">
                <a:solidFill>
                  <a:schemeClr val="tx1">
                    <a:lumMod val="25000"/>
                  </a:schemeClr>
                </a:solidFill>
              </a:rPr>
              <a:t>2. Zły początek , dobry koniec</a:t>
            </a:r>
          </a:p>
          <a:p>
            <a:r>
              <a:rPr lang="pl-PL" sz="3200" dirty="0" smtClean="0">
                <a:solidFill>
                  <a:schemeClr val="tx1">
                    <a:lumMod val="25000"/>
                  </a:schemeClr>
                </a:solidFill>
              </a:rPr>
              <a:t>3. Rodzina i ja</a:t>
            </a:r>
          </a:p>
          <a:p>
            <a:r>
              <a:rPr lang="pl-PL" sz="3200" dirty="0" smtClean="0">
                <a:solidFill>
                  <a:schemeClr val="tx1">
                    <a:lumMod val="25000"/>
                  </a:schemeClr>
                </a:solidFill>
              </a:rPr>
              <a:t>4. Pierwsza pomoc przedmedyczna</a:t>
            </a:r>
          </a:p>
          <a:p>
            <a:r>
              <a:rPr lang="pl-PL" sz="3200" dirty="0" smtClean="0">
                <a:solidFill>
                  <a:schemeClr val="tx1">
                    <a:lumMod val="25000"/>
                  </a:schemeClr>
                </a:solidFill>
              </a:rPr>
              <a:t>5. Zaufanie, czy można mi zaufać?</a:t>
            </a:r>
          </a:p>
          <a:p>
            <a:endParaRPr lang="pl-PL" sz="3200" dirty="0" smtClean="0">
              <a:solidFill>
                <a:schemeClr val="tx1">
                  <a:lumMod val="25000"/>
                </a:schemeClr>
              </a:solidFill>
            </a:endParaRPr>
          </a:p>
          <a:p>
            <a:pPr marL="514350" indent="-514350">
              <a:buAutoNum type="arabicPeriod"/>
            </a:pPr>
            <a:endParaRPr lang="pl-PL" sz="3200" dirty="0" smtClean="0">
              <a:solidFill>
                <a:schemeClr val="tx1">
                  <a:lumMod val="25000"/>
                </a:schemeClr>
              </a:solidFill>
            </a:endParaRPr>
          </a:p>
          <a:p>
            <a:endParaRPr lang="pl-PL" sz="3200" dirty="0">
              <a:solidFill>
                <a:schemeClr val="tx1">
                  <a:lumMod val="25000"/>
                </a:schemeClr>
              </a:solidFill>
            </a:endParaRPr>
          </a:p>
        </p:txBody>
      </p:sp>
      <p:pic>
        <p:nvPicPr>
          <p:cNvPr id="4098" name="Picture 2" descr="Znalezione obrazy dla zapytania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32656"/>
            <a:ext cx="4984115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400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695662" y="1103076"/>
            <a:ext cx="732656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dirty="0" smtClean="0">
                <a:solidFill>
                  <a:schemeClr val="tx1">
                    <a:lumMod val="25000"/>
                  </a:schemeClr>
                </a:solidFill>
              </a:rPr>
              <a:t>Uczniowie: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3200" dirty="0" smtClean="0">
                <a:solidFill>
                  <a:schemeClr val="tx1">
                    <a:lumMod val="25000"/>
                  </a:schemeClr>
                </a:solidFill>
              </a:rPr>
              <a:t>mają </a:t>
            </a:r>
            <a:r>
              <a:rPr lang="pl-PL" sz="3200" dirty="0">
                <a:solidFill>
                  <a:schemeClr val="tx1">
                    <a:lumMod val="25000"/>
                  </a:schemeClr>
                </a:solidFill>
              </a:rPr>
              <a:t>świadomość ,że estetyka stroju , wygląd mają  wpływ na psychikę i kondycję </a:t>
            </a:r>
            <a:r>
              <a:rPr lang="pl-PL" sz="3200" dirty="0" smtClean="0">
                <a:solidFill>
                  <a:schemeClr val="tx1">
                    <a:lumMod val="25000"/>
                  </a:schemeClr>
                </a:solidFill>
              </a:rPr>
              <a:t>fizyczną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3200" dirty="0">
                <a:solidFill>
                  <a:schemeClr val="tx1">
                    <a:lumMod val="25000"/>
                  </a:schemeClr>
                </a:solidFill>
              </a:rPr>
              <a:t>wiedzą jak radzić sobie z lękiem  i stresem w sytuacjach </a:t>
            </a:r>
            <a:r>
              <a:rPr lang="pl-PL" sz="3200" dirty="0" smtClean="0">
                <a:solidFill>
                  <a:schemeClr val="tx1">
                    <a:lumMod val="25000"/>
                  </a:schemeClr>
                </a:solidFill>
              </a:rPr>
              <a:t>zadaniowych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3200" dirty="0">
                <a:solidFill>
                  <a:schemeClr val="tx1">
                    <a:lumMod val="25000"/>
                  </a:schemeClr>
                </a:solidFill>
              </a:rPr>
              <a:t>rozumieją czym jest szacunek do członków rodziny i jak go </a:t>
            </a:r>
            <a:r>
              <a:rPr lang="pl-PL" sz="3200" dirty="0" smtClean="0">
                <a:solidFill>
                  <a:schemeClr val="tx1">
                    <a:lumMod val="25000"/>
                  </a:schemeClr>
                </a:solidFill>
              </a:rPr>
              <a:t>okazywać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3200" dirty="0">
                <a:solidFill>
                  <a:schemeClr val="tx1">
                    <a:lumMod val="25000"/>
                  </a:schemeClr>
                </a:solidFill>
              </a:rPr>
              <a:t>znają sposoby pozyskiwania zaufania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l-PL" sz="3200" dirty="0">
              <a:solidFill>
                <a:schemeClr val="tx1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07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Znalezione obrazy dla zapytania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0"/>
            <a:ext cx="3528392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251520" y="3356992"/>
            <a:ext cx="87119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dirty="0">
                <a:solidFill>
                  <a:schemeClr val="tx1">
                    <a:lumMod val="25000"/>
                  </a:schemeClr>
                </a:solidFill>
              </a:rPr>
              <a:t>1. Czynne słuchanie jako metoda poznawania trudności i przeżyć innych.</a:t>
            </a:r>
          </a:p>
          <a:p>
            <a:r>
              <a:rPr lang="pl-PL" sz="3200" dirty="0">
                <a:solidFill>
                  <a:schemeClr val="tx1">
                    <a:lumMod val="25000"/>
                  </a:schemeClr>
                </a:solidFill>
              </a:rPr>
              <a:t>2. Bezpieczne cele- jak je wyznaczyć i osiągnąć?</a:t>
            </a:r>
          </a:p>
          <a:p>
            <a:r>
              <a:rPr lang="pl-PL" sz="3200" dirty="0">
                <a:solidFill>
                  <a:schemeClr val="tx1">
                    <a:lumMod val="25000"/>
                  </a:schemeClr>
                </a:solidFill>
              </a:rPr>
              <a:t>3. Znaczenie stresu w życiu człowieka.</a:t>
            </a:r>
          </a:p>
          <a:p>
            <a:r>
              <a:rPr lang="pl-PL" sz="3200" dirty="0">
                <a:solidFill>
                  <a:schemeClr val="tx1">
                    <a:lumMod val="25000"/>
                  </a:schemeClr>
                </a:solidFill>
              </a:rPr>
              <a:t>4. Organizowanie bezpiecznej nauki.</a:t>
            </a:r>
          </a:p>
          <a:p>
            <a:r>
              <a:rPr lang="pl-PL" sz="3200" dirty="0">
                <a:solidFill>
                  <a:schemeClr val="tx1">
                    <a:lumMod val="25000"/>
                  </a:schemeClr>
                </a:solidFill>
              </a:rPr>
              <a:t>5. Spróbuj uporać się z gniewem.</a:t>
            </a:r>
          </a:p>
        </p:txBody>
      </p:sp>
    </p:spTree>
    <p:extLst>
      <p:ext uri="{BB962C8B-B14F-4D97-AF65-F5344CB8AC3E}">
        <p14:creationId xmlns:p14="http://schemas.microsoft.com/office/powerpoint/2010/main" val="424877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683568" y="1095538"/>
            <a:ext cx="7257949" cy="5016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 dirty="0" smtClean="0">
                <a:solidFill>
                  <a:schemeClr val="tx1">
                    <a:lumMod val="25000"/>
                  </a:schemeClr>
                </a:solidFill>
              </a:rPr>
              <a:t>Uczniowie: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3200" dirty="0" smtClean="0">
                <a:solidFill>
                  <a:schemeClr val="tx1">
                    <a:lumMod val="25000"/>
                  </a:schemeClr>
                </a:solidFill>
              </a:rPr>
              <a:t>potrafią rozróżnić </a:t>
            </a:r>
            <a:r>
              <a:rPr lang="pl-PL" sz="3200" dirty="0">
                <a:solidFill>
                  <a:schemeClr val="tx1">
                    <a:lumMod val="25000"/>
                  </a:schemeClr>
                </a:solidFill>
              </a:rPr>
              <a:t>przeżycia </a:t>
            </a:r>
            <a:r>
              <a:rPr lang="pl-PL" sz="3200" dirty="0" smtClean="0">
                <a:solidFill>
                  <a:schemeClr val="tx1">
                    <a:lumMod val="25000"/>
                  </a:schemeClr>
                </a:solidFill>
              </a:rPr>
              <a:t>innych,  </a:t>
            </a:r>
          </a:p>
          <a:p>
            <a:r>
              <a:rPr lang="pl-PL" sz="3200" dirty="0">
                <a:solidFill>
                  <a:schemeClr val="tx1">
                    <a:lumMod val="25000"/>
                  </a:schemeClr>
                </a:solidFill>
              </a:rPr>
              <a:t> </a:t>
            </a:r>
            <a:r>
              <a:rPr lang="pl-PL" sz="3200" dirty="0" smtClean="0">
                <a:solidFill>
                  <a:schemeClr val="tx1">
                    <a:lumMod val="25000"/>
                  </a:schemeClr>
                </a:solidFill>
              </a:rPr>
              <a:t>    starają się je </a:t>
            </a:r>
            <a:r>
              <a:rPr lang="pl-PL" sz="3200" dirty="0">
                <a:solidFill>
                  <a:schemeClr val="tx1">
                    <a:lumMod val="25000"/>
                  </a:schemeClr>
                </a:solidFill>
              </a:rPr>
              <a:t>rozumieć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3200" dirty="0" smtClean="0">
                <a:solidFill>
                  <a:schemeClr val="tx1">
                    <a:lumMod val="25000"/>
                  </a:schemeClr>
                </a:solidFill>
              </a:rPr>
              <a:t>wiedzą, że proces </a:t>
            </a:r>
            <a:r>
              <a:rPr lang="pl-PL" sz="3200" dirty="0">
                <a:solidFill>
                  <a:schemeClr val="tx1">
                    <a:lumMod val="25000"/>
                  </a:schemeClr>
                </a:solidFill>
              </a:rPr>
              <a:t>wyznaczenia celów </a:t>
            </a:r>
            <a:endParaRPr lang="pl-PL" sz="3200" dirty="0" smtClean="0">
              <a:solidFill>
                <a:schemeClr val="tx1">
                  <a:lumMod val="25000"/>
                </a:schemeClr>
              </a:solidFill>
            </a:endParaRPr>
          </a:p>
          <a:p>
            <a:r>
              <a:rPr lang="pl-PL" sz="3200" dirty="0">
                <a:solidFill>
                  <a:schemeClr val="tx1">
                    <a:lumMod val="25000"/>
                  </a:schemeClr>
                </a:solidFill>
              </a:rPr>
              <a:t> </a:t>
            </a:r>
            <a:r>
              <a:rPr lang="pl-PL" sz="3200" dirty="0" smtClean="0">
                <a:solidFill>
                  <a:schemeClr val="tx1">
                    <a:lumMod val="25000"/>
                  </a:schemeClr>
                </a:solidFill>
              </a:rPr>
              <a:t>    pozwala </a:t>
            </a:r>
            <a:r>
              <a:rPr lang="pl-PL" sz="3200" dirty="0">
                <a:solidFill>
                  <a:schemeClr val="tx1">
                    <a:lumMod val="25000"/>
                  </a:schemeClr>
                </a:solidFill>
              </a:rPr>
              <a:t>wybrać gdzie chcemy zajść </a:t>
            </a:r>
            <a:r>
              <a:rPr lang="pl-PL" sz="3200" dirty="0" smtClean="0">
                <a:solidFill>
                  <a:schemeClr val="tx1">
                    <a:lumMod val="25000"/>
                  </a:schemeClr>
                </a:solidFill>
              </a:rPr>
              <a:t/>
            </a:r>
            <a:br>
              <a:rPr lang="pl-PL" sz="3200" dirty="0" smtClean="0">
                <a:solidFill>
                  <a:schemeClr val="tx1">
                    <a:lumMod val="25000"/>
                  </a:schemeClr>
                </a:solidFill>
              </a:rPr>
            </a:br>
            <a:r>
              <a:rPr lang="pl-PL" sz="3200" dirty="0" smtClean="0">
                <a:solidFill>
                  <a:schemeClr val="tx1">
                    <a:lumMod val="25000"/>
                  </a:schemeClr>
                </a:solidFill>
              </a:rPr>
              <a:t>     w </a:t>
            </a:r>
            <a:r>
              <a:rPr lang="pl-PL" sz="3200" dirty="0">
                <a:solidFill>
                  <a:schemeClr val="tx1">
                    <a:lumMod val="25000"/>
                  </a:schemeClr>
                </a:solidFill>
              </a:rPr>
              <a:t>swoim </a:t>
            </a:r>
            <a:r>
              <a:rPr lang="pl-PL" sz="3200" dirty="0" smtClean="0">
                <a:solidFill>
                  <a:schemeClr val="tx1">
                    <a:lumMod val="25000"/>
                  </a:schemeClr>
                </a:solidFill>
              </a:rPr>
              <a:t>życiu. Starają się wyznaczyć</a:t>
            </a:r>
          </a:p>
          <a:p>
            <a:r>
              <a:rPr lang="pl-PL" sz="3200" dirty="0">
                <a:solidFill>
                  <a:schemeClr val="tx1">
                    <a:lumMod val="25000"/>
                  </a:schemeClr>
                </a:solidFill>
              </a:rPr>
              <a:t> </a:t>
            </a:r>
            <a:r>
              <a:rPr lang="pl-PL" sz="3200" dirty="0" smtClean="0">
                <a:solidFill>
                  <a:schemeClr val="tx1">
                    <a:lumMod val="25000"/>
                  </a:schemeClr>
                </a:solidFill>
              </a:rPr>
              <a:t>    sobie cele, które są w stanie osiągnąć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3200" dirty="0" smtClean="0">
                <a:solidFill>
                  <a:schemeClr val="tx1">
                    <a:lumMod val="25000"/>
                  </a:schemeClr>
                </a:solidFill>
              </a:rPr>
              <a:t>znają kilka sposobów radzenia sobie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3200" dirty="0" smtClean="0">
                <a:solidFill>
                  <a:schemeClr val="tx1">
                    <a:lumMod val="25000"/>
                  </a:schemeClr>
                </a:solidFill>
              </a:rPr>
              <a:t>z gniewem i agresją</a:t>
            </a:r>
          </a:p>
          <a:p>
            <a:endParaRPr lang="pl-PL" sz="3200" dirty="0" smtClean="0">
              <a:solidFill>
                <a:schemeClr val="tx1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07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23528" y="4221088"/>
            <a:ext cx="842493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dirty="0" smtClean="0">
                <a:solidFill>
                  <a:schemeClr val="tx1">
                    <a:lumMod val="25000"/>
                  </a:schemeClr>
                </a:solidFill>
              </a:rPr>
              <a:t>Oprócz tego uczniowie klas VIII uczestniczyli w spotkaniach prowadzonych z pracownikami Centrum Profilaktyki dotyczących </a:t>
            </a:r>
            <a:br>
              <a:rPr lang="pl-PL" sz="3200" dirty="0" smtClean="0">
                <a:solidFill>
                  <a:schemeClr val="tx1">
                    <a:lumMod val="25000"/>
                  </a:schemeClr>
                </a:solidFill>
              </a:rPr>
            </a:br>
            <a:r>
              <a:rPr lang="pl-PL" sz="3200" dirty="0" smtClean="0">
                <a:solidFill>
                  <a:schemeClr val="tx1">
                    <a:lumMod val="25000"/>
                  </a:schemeClr>
                </a:solidFill>
              </a:rPr>
              <a:t>uzależnień- ich objawów, skutków i sposobów przeciwdziałania i profilaktyki.</a:t>
            </a:r>
            <a:endParaRPr lang="pl-PL" sz="3200" dirty="0">
              <a:solidFill>
                <a:schemeClr val="tx1">
                  <a:lumMod val="25000"/>
                </a:schemeClr>
              </a:solidFill>
            </a:endParaRPr>
          </a:p>
        </p:txBody>
      </p:sp>
      <p:pic>
        <p:nvPicPr>
          <p:cNvPr id="3074" name="Picture 2" descr="Znalezione obrazy dla zapytania uzaleÅ¼nien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01" y="-577939"/>
            <a:ext cx="8719769" cy="443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843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323528" y="188640"/>
            <a:ext cx="8226184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1480" algn="ctr">
              <a:defRPr/>
            </a:pPr>
            <a:r>
              <a:rPr lang="pl-PL" sz="3500" b="1" dirty="0" smtClean="0">
                <a:solidFill>
                  <a:schemeClr val="tx1">
                    <a:lumMod val="25000"/>
                  </a:schemeClr>
                </a:solidFill>
              </a:rPr>
              <a:t>Tematy Szkoły Promującej Zdrowie realizowane były również przez pedagoga, wychowawców świetlicy, oraz nauczycieli na ich przedmiotach.</a:t>
            </a:r>
            <a:endParaRPr lang="pl-PL" sz="3500" b="1" dirty="0">
              <a:solidFill>
                <a:schemeClr val="tx1">
                  <a:lumMod val="25000"/>
                </a:schemeClr>
              </a:solidFill>
            </a:endParaRPr>
          </a:p>
        </p:txBody>
      </p:sp>
      <p:pic>
        <p:nvPicPr>
          <p:cNvPr id="6146" name="Picture 2" descr="C:\Users\ASUS-LAP\Downloads\PART_156639634148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2" y="2895600"/>
            <a:ext cx="5286375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36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0" y="213327"/>
            <a:ext cx="91440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500" b="1" dirty="0" smtClean="0">
                <a:solidFill>
                  <a:schemeClr val="tx1">
                    <a:lumMod val="25000"/>
                  </a:schemeClr>
                </a:solidFill>
              </a:rPr>
              <a:t>	                    Kontynuacja programu:</a:t>
            </a:r>
          </a:p>
          <a:p>
            <a:endParaRPr lang="pl-PL" sz="3500" b="1" dirty="0">
              <a:solidFill>
                <a:schemeClr val="tx1">
                  <a:lumMod val="25000"/>
                </a:schemeClr>
              </a:solidFill>
            </a:endParaRPr>
          </a:p>
          <a:p>
            <a:r>
              <a:rPr lang="pl-PL" sz="3500" b="1" dirty="0" smtClean="0">
                <a:solidFill>
                  <a:schemeClr val="tx1">
                    <a:lumMod val="25000"/>
                  </a:schemeClr>
                </a:solidFill>
              </a:rPr>
              <a:t>- Szklanka mleka w szkole</a:t>
            </a:r>
            <a:endParaRPr lang="pl-PL" sz="3500" b="1" dirty="0">
              <a:solidFill>
                <a:schemeClr val="tx1">
                  <a:lumMod val="25000"/>
                </a:schemeClr>
              </a:solidFill>
            </a:endParaRPr>
          </a:p>
          <a:p>
            <a:pPr lvl="8"/>
            <a:endParaRPr lang="pl-PL" sz="3500" b="1" dirty="0" smtClean="0">
              <a:solidFill>
                <a:schemeClr val="tx1">
                  <a:lumMod val="25000"/>
                </a:schemeClr>
              </a:solidFill>
            </a:endParaRPr>
          </a:p>
          <a:p>
            <a:pPr lvl="8"/>
            <a:r>
              <a:rPr lang="pl-PL" sz="3500" b="1" dirty="0" smtClean="0">
                <a:solidFill>
                  <a:schemeClr val="tx1">
                    <a:lumMod val="25000"/>
                  </a:schemeClr>
                </a:solidFill>
              </a:rPr>
              <a:t>	    - Owoce i warzywa </a:t>
            </a:r>
            <a:br>
              <a:rPr lang="pl-PL" sz="3500" b="1" dirty="0" smtClean="0">
                <a:solidFill>
                  <a:schemeClr val="tx1">
                    <a:lumMod val="25000"/>
                  </a:schemeClr>
                </a:solidFill>
              </a:rPr>
            </a:br>
            <a:r>
              <a:rPr lang="pl-PL" sz="3500" b="1" dirty="0" smtClean="0">
                <a:solidFill>
                  <a:schemeClr val="tx1">
                    <a:lumMod val="25000"/>
                  </a:schemeClr>
                </a:solidFill>
              </a:rPr>
              <a:t>                      w szkole</a:t>
            </a:r>
            <a:endParaRPr lang="pl-PL" sz="3500" b="1" dirty="0">
              <a:solidFill>
                <a:schemeClr val="tx1">
                  <a:lumMod val="25000"/>
                </a:schemeClr>
              </a:solidFill>
            </a:endParaRPr>
          </a:p>
        </p:txBody>
      </p:sp>
      <p:pic>
        <p:nvPicPr>
          <p:cNvPr id="6148" name="Picture 4" descr="Znalezione obrazy dla zapytania szklanka mleka w szko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423" y="3537314"/>
            <a:ext cx="2664296" cy="3553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Znalezione obrazy dla zapytania szklanka mleka w szko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89811"/>
            <a:ext cx="4434083" cy="1877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623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NATALIA\KLASA 1 D\Zdjęcia\1 Wrzesień\Bąbel w drodze do szkoły\DSC_04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07" y="880210"/>
            <a:ext cx="8549574" cy="480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950122" y="5783199"/>
            <a:ext cx="71825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dirty="0">
                <a:solidFill>
                  <a:schemeClr val="tx1">
                    <a:lumMod val="25000"/>
                  </a:schemeClr>
                </a:solidFill>
              </a:rPr>
              <a:t>Wyjazd klas I na przedstawienie</a:t>
            </a:r>
            <a:br>
              <a:rPr lang="pl-PL" sz="3200" dirty="0">
                <a:solidFill>
                  <a:schemeClr val="tx1">
                    <a:lumMod val="25000"/>
                  </a:schemeClr>
                </a:solidFill>
              </a:rPr>
            </a:br>
            <a:r>
              <a:rPr lang="pl-PL" sz="3200" dirty="0">
                <a:solidFill>
                  <a:schemeClr val="tx1">
                    <a:lumMod val="25000"/>
                  </a:schemeClr>
                </a:solidFill>
              </a:rPr>
              <a:t> „Bąbel w drodze do szkoły”.</a:t>
            </a:r>
          </a:p>
        </p:txBody>
      </p:sp>
      <p:sp>
        <p:nvSpPr>
          <p:cNvPr id="4" name="Prostokąt 3"/>
          <p:cNvSpPr/>
          <p:nvPr/>
        </p:nvSpPr>
        <p:spPr>
          <a:xfrm>
            <a:off x="770102" y="116632"/>
            <a:ext cx="75425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 smtClean="0">
                <a:solidFill>
                  <a:schemeClr val="tx1">
                    <a:lumMod val="25000"/>
                  </a:schemeClr>
                </a:solidFill>
              </a:rPr>
              <a:t>DZIAŁANIA PROMUJĄCE ZDROWIE</a:t>
            </a:r>
            <a:endParaRPr lang="pl-PL" sz="3200" b="1" dirty="0">
              <a:solidFill>
                <a:schemeClr val="tx1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17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256" y="1127919"/>
            <a:ext cx="4535487" cy="460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854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Znalezione obrazy dla zapytania akademia bezpiecznego puchatk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132" y="86092"/>
            <a:ext cx="4896544" cy="517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1210404" y="5517232"/>
            <a:ext cx="6858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dirty="0">
                <a:solidFill>
                  <a:schemeClr val="tx1">
                    <a:lumMod val="25000"/>
                  </a:schemeClr>
                </a:solidFill>
              </a:rPr>
              <a:t>Realizacja programu </a:t>
            </a:r>
          </a:p>
          <a:p>
            <a:pPr algn="ctr"/>
            <a:r>
              <a:rPr lang="pl-PL" sz="3200" dirty="0">
                <a:solidFill>
                  <a:schemeClr val="tx1">
                    <a:lumMod val="25000"/>
                  </a:schemeClr>
                </a:solidFill>
              </a:rPr>
              <a:t>„Akademia Bezpiecznego Puchatka”</a:t>
            </a:r>
          </a:p>
        </p:txBody>
      </p:sp>
    </p:spTree>
    <p:extLst>
      <p:ext uri="{BB962C8B-B14F-4D97-AF65-F5344CB8AC3E}">
        <p14:creationId xmlns:p14="http://schemas.microsoft.com/office/powerpoint/2010/main" val="222016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123728" y="5907926"/>
            <a:ext cx="52663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 dirty="0" smtClean="0">
                <a:solidFill>
                  <a:schemeClr val="tx1">
                    <a:lumMod val="25000"/>
                  </a:schemeClr>
                </a:solidFill>
              </a:rPr>
              <a:t>Dzień pieczonego ziemniaka</a:t>
            </a:r>
            <a:endParaRPr lang="pl-PL" sz="3200" dirty="0"/>
          </a:p>
        </p:txBody>
      </p:sp>
      <p:pic>
        <p:nvPicPr>
          <p:cNvPr id="1026" name="Picture 2" descr="C:\Users\ASUS-LAP\Desktop\2 Agroturystyka\42922281_1892388540846451_8360040999988232192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222" y="0"/>
            <a:ext cx="4353389" cy="5804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SUS-LAP\Desktop\2 Agroturystyka\42881030_1892388827513089_8017064733003743232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76239"/>
            <a:ext cx="7237706" cy="542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SUS-LAP\Desktop\2 Agroturystyka\42914344_1892388430846462_2336074137253969920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90009"/>
            <a:ext cx="7237706" cy="542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016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987824" y="6021288"/>
            <a:ext cx="31644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 dirty="0" smtClean="0">
                <a:solidFill>
                  <a:schemeClr val="tx1">
                    <a:lumMod val="25000"/>
                  </a:schemeClr>
                </a:solidFill>
              </a:rPr>
              <a:t>Kiszenie kapusty</a:t>
            </a:r>
            <a:endParaRPr lang="pl-PL" sz="3200" dirty="0"/>
          </a:p>
        </p:txBody>
      </p:sp>
      <p:pic>
        <p:nvPicPr>
          <p:cNvPr id="2050" name="Picture 2" descr="C:\Users\ASUS-LAP\Desktop\3 Kiszenie kapusty\44790456_1922904124461559_1366838080270499840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313" y="567680"/>
            <a:ext cx="7271477" cy="5453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SUS-LAP\Desktop\3 Kiszenie kapusty\44824188_1922903894461582_2358614220112658432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312" y="580752"/>
            <a:ext cx="7271477" cy="5453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SUS-LAP\Desktop\3 Kiszenie kapusty\44600275_1922903744461597_9006792830575706112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935" y="-190946"/>
            <a:ext cx="4646233" cy="621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SUS-LAP\Desktop\3 Kiszenie kapusty\44755818_1922904331128205_3274833870809202688_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590" y="580752"/>
            <a:ext cx="7271477" cy="5453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016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331640" y="6021288"/>
            <a:ext cx="65355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 dirty="0" smtClean="0">
                <a:solidFill>
                  <a:schemeClr val="tx1">
                    <a:lumMod val="25000"/>
                  </a:schemeClr>
                </a:solidFill>
              </a:rPr>
              <a:t>Przygotowywanie sałatki warzywnej</a:t>
            </a:r>
            <a:endParaRPr lang="pl-PL" sz="3200" dirty="0"/>
          </a:p>
        </p:txBody>
      </p:sp>
      <p:pic>
        <p:nvPicPr>
          <p:cNvPr id="3074" name="Picture 2" descr="C:\Users\ASUS-LAP\Desktop\4 Sałatka warzywna\P_20181005_1033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53" y="462500"/>
            <a:ext cx="9152953" cy="5148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SUS-LAP\Desktop\4 Sałatka warzywna\P_20181005_101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53" y="431591"/>
            <a:ext cx="9152953" cy="514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SUS-LAP\Desktop\4 Sałatka warzywna\P_20181005_1011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53" y="414390"/>
            <a:ext cx="9183532" cy="516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016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627784" y="6021288"/>
            <a:ext cx="40052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 dirty="0" smtClean="0">
                <a:solidFill>
                  <a:schemeClr val="tx1">
                    <a:lumMod val="25000"/>
                  </a:schemeClr>
                </a:solidFill>
              </a:rPr>
              <a:t>Śniadanie Daje MOC!</a:t>
            </a:r>
            <a:endParaRPr lang="pl-PL" sz="3200" dirty="0"/>
          </a:p>
        </p:txBody>
      </p:sp>
      <p:pic>
        <p:nvPicPr>
          <p:cNvPr id="4098" name="Picture 2" descr="C:\Users\ASUS-LAP\Desktop\5 Śniadanie Daje Moc\20181113_091954(0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54397" y="737748"/>
            <a:ext cx="6036941" cy="453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SUS-LAP\Desktop\5 Śniadanie Daje Moc\20181113_0846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85" y="1119"/>
            <a:ext cx="8024062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SUS-LAP\Desktop\5 Śniadanie Daje Moc\20181113_0849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85" y="-15651"/>
            <a:ext cx="8024062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ASUS-LAP\Desktop\5 Śniadanie Daje Moc\20181113_08493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85" y="-15651"/>
            <a:ext cx="8024062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016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915409" y="6021288"/>
            <a:ext cx="30315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 dirty="0" smtClean="0">
                <a:solidFill>
                  <a:schemeClr val="tx1">
                    <a:lumMod val="25000"/>
                  </a:schemeClr>
                </a:solidFill>
              </a:rPr>
              <a:t>Wzorowy uczeń</a:t>
            </a:r>
            <a:endParaRPr lang="pl-PL" sz="3200" dirty="0"/>
          </a:p>
        </p:txBody>
      </p:sp>
      <p:pic>
        <p:nvPicPr>
          <p:cNvPr id="5123" name="Picture 3" descr="C:\Users\ASUS-LAP\Desktop\7 Wzorowy uczeń\P_20180910_1512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48680"/>
            <a:ext cx="2822314" cy="5017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ASUS-LAP\Desktop\7 Wzorowy uczeń\P_20180910_1515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48680"/>
            <a:ext cx="2822314" cy="5017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ASUS-LAP\Desktop\7 Wzorowy uczeń\P_20180910_1608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409" y="285949"/>
            <a:ext cx="3545597" cy="6303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016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699792" y="5949280"/>
            <a:ext cx="37387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 dirty="0" smtClean="0">
                <a:solidFill>
                  <a:schemeClr val="tx1">
                    <a:lumMod val="25000"/>
                  </a:schemeClr>
                </a:solidFill>
              </a:rPr>
              <a:t>Pieczenie pierników</a:t>
            </a:r>
            <a:endParaRPr lang="pl-PL" sz="3200" dirty="0"/>
          </a:p>
        </p:txBody>
      </p:sp>
      <p:pic>
        <p:nvPicPr>
          <p:cNvPr id="6146" name="Picture 2" descr="C:\Users\ASUS-LAP\Desktop\8 Pierniki\P_20181205_1003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17" y="823029"/>
            <a:ext cx="8320925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SUS-LAP\Desktop\8 Pierniki\P_20181205_0920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65" y="801016"/>
            <a:ext cx="8320925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ASUS-LAP\Desktop\8 Pierniki\P_20181205_0927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16" y="801016"/>
            <a:ext cx="8320925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ASUS-LAP\Desktop\8 Pierniki\P_20181205_0959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65" y="839779"/>
            <a:ext cx="8320925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016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131840" y="5877272"/>
            <a:ext cx="30031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 dirty="0" smtClean="0">
                <a:solidFill>
                  <a:schemeClr val="tx1">
                    <a:lumMod val="25000"/>
                  </a:schemeClr>
                </a:solidFill>
              </a:rPr>
              <a:t>Zimowe zabawy</a:t>
            </a:r>
            <a:endParaRPr lang="pl-PL" sz="3200" dirty="0">
              <a:solidFill>
                <a:schemeClr val="tx1">
                  <a:lumMod val="25000"/>
                </a:schemeClr>
              </a:solidFill>
            </a:endParaRPr>
          </a:p>
        </p:txBody>
      </p:sp>
      <p:pic>
        <p:nvPicPr>
          <p:cNvPr id="7171" name="Picture 3" descr="C:\Users\ASUS-LAP\Desktop\13 Zimowe zabawy\20190104_1227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935" y="0"/>
            <a:ext cx="10220744" cy="5749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ASUS-LAP\Desktop\13 Zimowe zabawy\20190104_1228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9" y="605097"/>
            <a:ext cx="9145016" cy="5144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ASUS-LAP\Desktop\13 Zimowe zabawy\received_218045112469194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935" y="1"/>
            <a:ext cx="11406070" cy="576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016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SUS-LAP\Desktop\11 Dzień Kolorowej Skarpetki\47386516_1978343498917621_2017390145166114816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37" y="298012"/>
            <a:ext cx="7531100" cy="564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SUS-LAP\Desktop\11 Dzień Kolorowej Skarpetki\47492721_10157100212833203_1331029262886502400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62" y="764704"/>
            <a:ext cx="8900557" cy="432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2121684" y="6165303"/>
            <a:ext cx="49189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 dirty="0" smtClean="0">
                <a:solidFill>
                  <a:schemeClr val="tx1">
                    <a:lumMod val="25000"/>
                  </a:schemeClr>
                </a:solidFill>
              </a:rPr>
              <a:t>Dzień Kolorowej Skarpetki</a:t>
            </a:r>
            <a:endParaRPr lang="pl-PL" sz="3200" dirty="0"/>
          </a:p>
        </p:txBody>
      </p:sp>
      <p:pic>
        <p:nvPicPr>
          <p:cNvPr id="11266" name="Picture 2" descr="Obraz moÅ¼e zawieraÄ: co najmniej jedna osoba, ludzie siedzÄ i but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13" y="0"/>
            <a:ext cx="9144000" cy="608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016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248039" y="6021288"/>
            <a:ext cx="42796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 dirty="0" smtClean="0">
                <a:solidFill>
                  <a:schemeClr val="tx1">
                    <a:lumMod val="25000"/>
                  </a:schemeClr>
                </a:solidFill>
              </a:rPr>
              <a:t>Zajęcia z UKS 9 Leszno</a:t>
            </a:r>
            <a:endParaRPr lang="pl-PL" sz="3200" dirty="0"/>
          </a:p>
        </p:txBody>
      </p:sp>
      <p:pic>
        <p:nvPicPr>
          <p:cNvPr id="9218" name="Picture 2" descr="C:\Users\ASUS-LAP\Desktop\12 Siatkówka\46165601_1410167159116264_7543908363759779840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29536"/>
            <a:ext cx="8256984" cy="55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ASUS-LAP\Desktop\12 Siatkówka\46283505_1410167782449535_6230838201678823424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98" y="329536"/>
            <a:ext cx="8256984" cy="55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ASUS-LAP\Desktop\12 Siatkówka\46072093_1410167445782902_968218123964514304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8256984" cy="551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ASUS-LAP\Desktop\12 Siatkówka\46072401_1410168459116134_3273279599454191616_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96" y="329536"/>
            <a:ext cx="8256984" cy="55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89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41711"/>
            <a:ext cx="884057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indent="-273050" algn="ctr"/>
            <a:r>
              <a:rPr lang="pl-PL" altLang="pl-PL" sz="4000" b="1" dirty="0" smtClean="0">
                <a:solidFill>
                  <a:schemeClr val="tx1">
                    <a:lumMod val="25000"/>
                  </a:schemeClr>
                </a:solidFill>
              </a:rPr>
              <a:t>  Nasza szkoła prowadzi zajęcia z edukacji zdrowotnej we wszystkich klasach I – VIII, a na zakończenie każdego roku szkolnego dokonuje ewaluacji zajęć.</a:t>
            </a:r>
          </a:p>
        </p:txBody>
      </p:sp>
      <p:pic>
        <p:nvPicPr>
          <p:cNvPr id="1026" name="Picture 2" descr="Znalezione obrazy dla zapytania promocja zdrow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895" y="3117669"/>
            <a:ext cx="4368337" cy="374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916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555776" y="6021288"/>
            <a:ext cx="40478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 dirty="0" smtClean="0">
                <a:solidFill>
                  <a:schemeClr val="tx1">
                    <a:lumMod val="25000"/>
                  </a:schemeClr>
                </a:solidFill>
              </a:rPr>
              <a:t>Wizyta u stomatologa</a:t>
            </a:r>
            <a:endParaRPr lang="pl-PL" sz="3200" dirty="0"/>
          </a:p>
        </p:txBody>
      </p:sp>
      <p:pic>
        <p:nvPicPr>
          <p:cNvPr id="1026" name="Picture 2" descr="C:\Users\ASUS-LAP\Downloads\IMG_20181022_0858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78" y="-699260"/>
            <a:ext cx="8951482" cy="6713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SUS-LAP\Downloads\IMG_20181022_0837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54" y="-786385"/>
            <a:ext cx="8951482" cy="6713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89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SUS-LAP\Downloads\IMG_20180416_0904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-2921369"/>
            <a:ext cx="6649557" cy="886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ASUS-LAP\Downloads\IMG_20180417_1519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156" y="385326"/>
            <a:ext cx="7412508" cy="555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ASUS-LAP\Downloads\IMG_20180416_0912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25" y="265802"/>
            <a:ext cx="7905969" cy="5929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1341133" y="6278516"/>
            <a:ext cx="69495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 dirty="0" smtClean="0">
                <a:solidFill>
                  <a:schemeClr val="tx1">
                    <a:lumMod val="25000"/>
                  </a:schemeClr>
                </a:solidFill>
              </a:rPr>
              <a:t>Rodzice i dzieci, powietrze bez śmieci!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30489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95536" y="6021288"/>
            <a:ext cx="83980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 dirty="0" smtClean="0">
                <a:solidFill>
                  <a:schemeClr val="tx1">
                    <a:lumMod val="25000"/>
                  </a:schemeClr>
                </a:solidFill>
              </a:rPr>
              <a:t>Wyjazd na Spektakl „Czarownica niska emisja”</a:t>
            </a:r>
            <a:endParaRPr lang="pl-PL" sz="3200" dirty="0"/>
          </a:p>
        </p:txBody>
      </p:sp>
      <p:pic>
        <p:nvPicPr>
          <p:cNvPr id="2051" name="Picture 3" descr="D:\NATALIA\KLASA 2 D\3 Listopad\Teatrzyk\20181128_0853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740" y="-16388"/>
            <a:ext cx="7776864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NATALIA\KLASA 2 D\3 Listopad\Teatrzyk\20181128_0934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38" y="-16388"/>
            <a:ext cx="7776864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NATALIA\KLASA 2 D\3 Listopad\Teatrzyk\20181128_0938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80" y="0"/>
            <a:ext cx="7776864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762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SUS-LAP\Downloads\IMG_20171016_1016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5" y="32370"/>
            <a:ext cx="8124395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2518679" y="6093296"/>
            <a:ext cx="38906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 dirty="0" smtClean="0">
                <a:solidFill>
                  <a:schemeClr val="tx1">
                    <a:lumMod val="25000"/>
                  </a:schemeClr>
                </a:solidFill>
              </a:rPr>
              <a:t>Nie marnuj jedzenia!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30489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SUS-LAP\Downloads\IMAG03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3246"/>
            <a:ext cx="9113222" cy="545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2267744" y="5952582"/>
            <a:ext cx="43151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 dirty="0" smtClean="0">
                <a:solidFill>
                  <a:schemeClr val="tx1">
                    <a:lumMod val="25000"/>
                  </a:schemeClr>
                </a:solidFill>
              </a:rPr>
              <a:t>Spotkanie z Policjantką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342936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731564" y="6241667"/>
            <a:ext cx="32826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 dirty="0" smtClean="0">
                <a:solidFill>
                  <a:schemeClr val="tx1">
                    <a:lumMod val="25000"/>
                  </a:schemeClr>
                </a:solidFill>
              </a:rPr>
              <a:t>Piramida zdrowia</a:t>
            </a:r>
            <a:endParaRPr lang="pl-PL" sz="3200" dirty="0"/>
          </a:p>
        </p:txBody>
      </p:sp>
      <p:pic>
        <p:nvPicPr>
          <p:cNvPr id="3075" name="Picture 3" descr="D:\NATALIA\KLASA 2 D\7 marzec\Zdrowie\20190301_0842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54349" y="780209"/>
            <a:ext cx="6241667" cy="46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NATALIA\KLASA 2 D\7 marzec\Zdrowie\20190301_0845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19" y="0"/>
            <a:ext cx="7803709" cy="585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NATALIA\KLASA 2 D\7 marzec\Zdrowie\20190301_0942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53215" y="781346"/>
            <a:ext cx="6250748" cy="4688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NATALIA\KLASA 2 D\7 marzec\Zdrowie\20190301_094428 — kopi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49803" y="44677"/>
            <a:ext cx="7066740" cy="5300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762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94742" y="5589240"/>
            <a:ext cx="89644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dirty="0">
                <a:solidFill>
                  <a:schemeClr val="tx1">
                    <a:lumMod val="25000"/>
                  </a:schemeClr>
                </a:solidFill>
              </a:rPr>
              <a:t>S</a:t>
            </a:r>
            <a:r>
              <a:rPr lang="pl-PL" sz="3200" dirty="0" smtClean="0">
                <a:solidFill>
                  <a:schemeClr val="tx1">
                    <a:lumMod val="25000"/>
                  </a:schemeClr>
                </a:solidFill>
              </a:rPr>
              <a:t>pektakl </a:t>
            </a:r>
            <a:r>
              <a:rPr lang="pl-PL" sz="3200" dirty="0">
                <a:solidFill>
                  <a:schemeClr val="tx1">
                    <a:lumMod val="25000"/>
                  </a:schemeClr>
                </a:solidFill>
              </a:rPr>
              <a:t>na temat recyklingu </a:t>
            </a:r>
            <a:r>
              <a:rPr lang="pl-PL" sz="3200" dirty="0" smtClean="0">
                <a:solidFill>
                  <a:schemeClr val="tx1">
                    <a:lumMod val="25000"/>
                  </a:schemeClr>
                </a:solidFill>
              </a:rPr>
              <a:t/>
            </a:r>
            <a:br>
              <a:rPr lang="pl-PL" sz="3200" dirty="0" smtClean="0">
                <a:solidFill>
                  <a:schemeClr val="tx1">
                    <a:lumMod val="25000"/>
                  </a:schemeClr>
                </a:solidFill>
              </a:rPr>
            </a:br>
            <a:r>
              <a:rPr lang="pl-PL" sz="3200" dirty="0" smtClean="0">
                <a:solidFill>
                  <a:schemeClr val="tx1">
                    <a:lumMod val="25000"/>
                  </a:schemeClr>
                </a:solidFill>
              </a:rPr>
              <a:t>i </a:t>
            </a:r>
            <a:r>
              <a:rPr lang="pl-PL" sz="3200" dirty="0">
                <a:solidFill>
                  <a:schemeClr val="tx1">
                    <a:lumMod val="25000"/>
                  </a:schemeClr>
                </a:solidFill>
              </a:rPr>
              <a:t>segregacji odpadów</a:t>
            </a:r>
          </a:p>
        </p:txBody>
      </p:sp>
      <p:pic>
        <p:nvPicPr>
          <p:cNvPr id="9218" name="Picture 2" descr="Obraz moÅ¼e zawieraÄ: 4 osoby, uÅmiechniÄci ludzie, ludzie stojÄ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-259792"/>
            <a:ext cx="7836346" cy="587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Obraz moÅ¼e zawieraÄ: 4 osoby, uÅmiechniÄci ludzie, ludzie stojÄ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-213054"/>
            <a:ext cx="7774028" cy="5830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Obraz moÅ¼e zawieraÄ: co najmniej jedna osoba, boisko do koszykÃ³wki, tÅum i w budynk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-241281"/>
            <a:ext cx="7774028" cy="5830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017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275856" y="6093295"/>
            <a:ext cx="29572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 dirty="0" smtClean="0">
                <a:solidFill>
                  <a:schemeClr val="tx1">
                    <a:lumMod val="25000"/>
                  </a:schemeClr>
                </a:solidFill>
              </a:rPr>
              <a:t>Akcja Jabłuszko</a:t>
            </a:r>
            <a:endParaRPr lang="pl-PL" sz="3200" dirty="0"/>
          </a:p>
        </p:txBody>
      </p:sp>
      <p:pic>
        <p:nvPicPr>
          <p:cNvPr id="4098" name="Picture 2" descr="C:\Users\ASUS-LAP\Desktop\1 Akcja Jabłuszko\44263640_1911986478886657_7607761664024248320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2488"/>
            <a:ext cx="9144000" cy="515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SUS-LAP\Desktop\1 Akcja Jabłuszko\44143568_1911986558886649_6047030326012674048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0" y="866973"/>
            <a:ext cx="9144000" cy="515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SUS-LAP\Desktop\1 Akcja Jabłuszko\44174465_2185148098399196_3659902513806573568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-1374776"/>
            <a:ext cx="4138386" cy="738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017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275856" y="5949280"/>
            <a:ext cx="25891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 dirty="0" smtClean="0">
                <a:solidFill>
                  <a:schemeClr val="tx1">
                    <a:lumMod val="25000"/>
                  </a:schemeClr>
                </a:solidFill>
              </a:rPr>
              <a:t>Dzień Chleba</a:t>
            </a:r>
            <a:endParaRPr lang="pl-PL" sz="3200" dirty="0"/>
          </a:p>
        </p:txBody>
      </p:sp>
      <p:pic>
        <p:nvPicPr>
          <p:cNvPr id="5122" name="Picture 2" descr="C:\Users\ASUS-LAP\Desktop\6 Dzień Chleba\47200269_1969513133133991_2326727249035788288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6255"/>
            <a:ext cx="9144000" cy="515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SUS-LAP\Desktop\6 Dzień Chleba\46722212_1969510273134277_5757865197473628160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2279"/>
            <a:ext cx="9144000" cy="515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ASUS-LAP\Desktop\6 Dzień Chleba\46844870_1969511239800847_1329270310570033152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" y="796254"/>
            <a:ext cx="9144000" cy="515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ASUS-LAP\Desktop\6 Dzień Chleba\46884475_1969512819800689_6909029703974125568_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6" y="812278"/>
            <a:ext cx="9144000" cy="515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ASUS-LAP\Desktop\6 Dzień Chleba\46986552_1969514266467211_4183232746836983808_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0" y="796253"/>
            <a:ext cx="9144000" cy="515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ASUS-LAP\Desktop\6 Dzień Chleba\47072150_1969511603134144_78156456188182528_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0" y="812279"/>
            <a:ext cx="9144000" cy="515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:\Users\ASUS-LAP\Desktop\6 Dzień Chleba\47101512_1969510519800919_298507348127776768_n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6" y="779164"/>
            <a:ext cx="9144000" cy="515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017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2652087" y="6168311"/>
            <a:ext cx="38899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sz="3200" dirty="0">
                <a:solidFill>
                  <a:srgbClr val="BEEBDF">
                    <a:lumMod val="25000"/>
                  </a:srgbClr>
                </a:solidFill>
              </a:rPr>
              <a:t>Konkurs kulinarny</a:t>
            </a:r>
            <a:endParaRPr lang="pl-PL" sz="3200" dirty="0">
              <a:solidFill>
                <a:srgbClr val="BEEBDF"/>
              </a:solidFill>
            </a:endParaRPr>
          </a:p>
        </p:txBody>
      </p:sp>
      <p:pic>
        <p:nvPicPr>
          <p:cNvPr id="6146" name="Picture 2" descr="C:\Users\ASUS-LAP\Desktop\10 Konkurs kulinarny\48270540_1984825971602707_1594436308615299072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26" y="243311"/>
            <a:ext cx="7900000" cy="592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SUS-LAP\Desktop\10 Konkurs kulinarny\47682420_1984825858269385_4322211914236035072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26" y="235299"/>
            <a:ext cx="7900000" cy="592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ASUS-LAP\Desktop\10 Konkurs kulinarny\48189713_1984825958269375_6465797432738316288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26" y="235299"/>
            <a:ext cx="7900000" cy="592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ASUS-LAP\Desktop\10 Konkurs kulinarny\48270510_1984825851602719_856421319250542592_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72" y="234183"/>
            <a:ext cx="7900000" cy="592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017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51520" y="980728"/>
            <a:ext cx="8892480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3200" b="1" dirty="0" smtClean="0">
                <a:solidFill>
                  <a:schemeClr val="tx1">
                    <a:lumMod val="25000"/>
                  </a:schemeClr>
                </a:solidFill>
              </a:rPr>
              <a:t>     Celem </a:t>
            </a:r>
            <a:r>
              <a:rPr lang="pl-PL" sz="3200" b="1" dirty="0">
                <a:solidFill>
                  <a:schemeClr val="tx1">
                    <a:lumMod val="25000"/>
                  </a:schemeClr>
                </a:solidFill>
              </a:rPr>
              <a:t>zajęć było</a:t>
            </a:r>
            <a:r>
              <a:rPr lang="pl-PL" sz="3200" b="1" dirty="0" smtClean="0">
                <a:solidFill>
                  <a:schemeClr val="tx1">
                    <a:lumMod val="25000"/>
                  </a:schemeClr>
                </a:solidFill>
              </a:rPr>
              <a:t>:</a:t>
            </a:r>
          </a:p>
          <a:p>
            <a:pPr>
              <a:defRPr/>
            </a:pPr>
            <a:endParaRPr lang="pl-PL" sz="3200" b="1" dirty="0" smtClean="0">
              <a:solidFill>
                <a:schemeClr val="tx1">
                  <a:lumMod val="25000"/>
                </a:schemeClr>
              </a:solidFill>
            </a:endParaRPr>
          </a:p>
          <a:p>
            <a:pPr>
              <a:defRPr/>
            </a:pPr>
            <a:endParaRPr lang="pl-PL" sz="3000" b="1" dirty="0">
              <a:solidFill>
                <a:schemeClr val="tx1">
                  <a:lumMod val="25000"/>
                </a:schemeClr>
              </a:solidFill>
            </a:endParaRPr>
          </a:p>
          <a:p>
            <a:pPr marL="457200" indent="-457200">
              <a:buFontTx/>
              <a:buChar char="-"/>
              <a:defRPr/>
            </a:pPr>
            <a:r>
              <a:rPr lang="pl-PL" sz="3000" b="1" dirty="0">
                <a:solidFill>
                  <a:schemeClr val="tx1">
                    <a:lumMod val="25000"/>
                  </a:schemeClr>
                </a:solidFill>
              </a:rPr>
              <a:t>stworzenie przyjaznego klimatu w szkole poprzez dobrą komunikację, humor, emocjonalne wsparcie,</a:t>
            </a:r>
          </a:p>
          <a:p>
            <a:pPr marL="457200" indent="-457200">
              <a:buFontTx/>
              <a:buChar char="-"/>
              <a:defRPr/>
            </a:pPr>
            <a:r>
              <a:rPr lang="pl-PL" sz="3000" b="1" dirty="0">
                <a:solidFill>
                  <a:schemeClr val="tx1">
                    <a:lumMod val="25000"/>
                  </a:schemeClr>
                </a:solidFill>
              </a:rPr>
              <a:t>rozwijanie umiejętności społecznych i emocjonalnych,</a:t>
            </a:r>
          </a:p>
          <a:p>
            <a:pPr marL="457200" indent="-457200">
              <a:buFontTx/>
              <a:buChar char="-"/>
              <a:defRPr/>
            </a:pPr>
            <a:r>
              <a:rPr lang="pl-PL" sz="3000" b="1" dirty="0">
                <a:solidFill>
                  <a:schemeClr val="tx1">
                    <a:lumMod val="25000"/>
                  </a:schemeClr>
                </a:solidFill>
              </a:rPr>
              <a:t>zachęcanie do zdrowego życia oraz stworzenie realnych i atrakcyjnych możliwości dokonywania zdrowych wyborów</a:t>
            </a:r>
          </a:p>
        </p:txBody>
      </p:sp>
      <p:pic>
        <p:nvPicPr>
          <p:cNvPr id="1026" name="Picture 2" descr="Znalezione obrazy dla zapytania c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73520"/>
            <a:ext cx="3133856" cy="234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44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Obraz moÅ¼e zawieraÄ: 36 osÃ³b, uÅmiechniÄci ludz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0894"/>
            <a:ext cx="7884368" cy="5913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Obraz moÅ¼e zawieraÄ: 8 osÃ³b, uÅmiechniÄci ludz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67" y="120738"/>
            <a:ext cx="7792938" cy="5844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1619672" y="6165304"/>
            <a:ext cx="59436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 dirty="0" smtClean="0">
                <a:solidFill>
                  <a:schemeClr val="tx1">
                    <a:lumMod val="25000"/>
                  </a:schemeClr>
                </a:solidFill>
              </a:rPr>
              <a:t>Spotkanie z Panią Izą </a:t>
            </a:r>
            <a:r>
              <a:rPr lang="pl-PL" sz="3200" dirty="0" err="1" smtClean="0">
                <a:solidFill>
                  <a:schemeClr val="tx1">
                    <a:lumMod val="25000"/>
                  </a:schemeClr>
                </a:solidFill>
              </a:rPr>
              <a:t>Chatlińską</a:t>
            </a:r>
            <a:endParaRPr lang="pl-PL" sz="3200" dirty="0">
              <a:solidFill>
                <a:schemeClr val="tx1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17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033822" y="6093296"/>
            <a:ext cx="25410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 dirty="0" smtClean="0">
                <a:solidFill>
                  <a:srgbClr val="BEEBDF">
                    <a:lumMod val="25000"/>
                  </a:srgbClr>
                </a:solidFill>
              </a:rPr>
              <a:t>Dzień Sportu</a:t>
            </a:r>
            <a:endParaRPr lang="pl-PL" sz="3200" dirty="0"/>
          </a:p>
        </p:txBody>
      </p:sp>
      <p:pic>
        <p:nvPicPr>
          <p:cNvPr id="8194" name="Picture 2" descr="Obraz moÅ¼e zawieraÄ: 1 osoba, boisko do koszykÃ³wki i na zewnÄtr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78" y="-764705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Obraz moÅ¼e zawieraÄ: co najmniej jedna osoba, ludzie uprawiajÄcy sporty i na zewnÄtr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78" y="-776487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Obraz moÅ¼e zawieraÄ: co najmniej jedna osoba, tÅum i na zewnÄtr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806" y="-763539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017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Znalezione obrazy dla zapytania WNIOSK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 dirty="0"/>
          </a:p>
        </p:txBody>
      </p:sp>
      <p:sp>
        <p:nvSpPr>
          <p:cNvPr id="6" name="AutoShape 4" descr="Znalezione obrazy dla zapytania WNIOSKI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 dirty="0"/>
          </a:p>
        </p:txBody>
      </p:sp>
      <p:sp>
        <p:nvSpPr>
          <p:cNvPr id="7" name="AutoShape 6" descr="Znalezione obrazy dla zapytania WNIOSKI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 dirty="0"/>
          </a:p>
        </p:txBody>
      </p:sp>
      <p:sp>
        <p:nvSpPr>
          <p:cNvPr id="8" name="AutoShape 8" descr="Znalezione obrazy dla zapytania WNIOSKI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 dirty="0"/>
          </a:p>
        </p:txBody>
      </p:sp>
      <p:pic>
        <p:nvPicPr>
          <p:cNvPr id="9" name="Picture 2" descr="Znalezione obrazy dla zapytania wniosk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395" y="89041"/>
            <a:ext cx="5256584" cy="231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440100" y="2708920"/>
            <a:ext cx="8351713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500" dirty="0" smtClean="0">
                <a:solidFill>
                  <a:schemeClr val="tx1">
                    <a:lumMod val="25000"/>
                  </a:schemeClr>
                </a:solidFill>
              </a:rPr>
              <a:t>Szkoła </a:t>
            </a:r>
            <a:r>
              <a:rPr lang="pl-PL" sz="2500" dirty="0">
                <a:solidFill>
                  <a:schemeClr val="tx1">
                    <a:lumMod val="25000"/>
                  </a:schemeClr>
                </a:solidFill>
              </a:rPr>
              <a:t>promuje zdrowy styl życia poprzez zdrowe odżywianie i aktywność </a:t>
            </a:r>
            <a:r>
              <a:rPr lang="pl-PL" sz="2500" dirty="0" smtClean="0">
                <a:solidFill>
                  <a:schemeClr val="tx1">
                    <a:lumMod val="25000"/>
                  </a:schemeClr>
                </a:solidFill>
              </a:rPr>
              <a:t>fizyczną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500" dirty="0">
                <a:solidFill>
                  <a:schemeClr val="tx1">
                    <a:lumMod val="25000"/>
                  </a:schemeClr>
                </a:solidFill>
              </a:rPr>
              <a:t>społeczność szkolna posiada wiedzę na temat założeń programu Szkoła Promująca Zdrowie oraz deklaruje potrzebę otrzymywania coraz więcej informacji na temat działań prozdrowotnych podejmowanych w szkole</a:t>
            </a:r>
            <a:r>
              <a:rPr lang="pl-PL" sz="2500" dirty="0" smtClean="0">
                <a:solidFill>
                  <a:schemeClr val="tx1">
                    <a:lumMod val="25000"/>
                  </a:schemeClr>
                </a:solidFill>
              </a:rPr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500" dirty="0">
                <a:solidFill>
                  <a:schemeClr val="tx1">
                    <a:lumMod val="25000"/>
                  </a:schemeClr>
                </a:solidFill>
              </a:rPr>
              <a:t>zauważa się wzrost wiedzy wśród społeczności szkolnej na temat wszystkich obszarów zdrowia i działań prozdrowotnych organizowanych w szkole;</a:t>
            </a:r>
          </a:p>
        </p:txBody>
      </p:sp>
    </p:spTree>
    <p:extLst>
      <p:ext uri="{BB962C8B-B14F-4D97-AF65-F5344CB8AC3E}">
        <p14:creationId xmlns:p14="http://schemas.microsoft.com/office/powerpoint/2010/main" val="375314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467544" y="980728"/>
            <a:ext cx="819065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dirty="0" smtClean="0">
                <a:solidFill>
                  <a:schemeClr val="tx1">
                    <a:lumMod val="25000"/>
                  </a:schemeClr>
                </a:solidFill>
              </a:rPr>
              <a:t>                                                           …na przyszłość</a:t>
            </a:r>
          </a:p>
          <a:p>
            <a:endParaRPr lang="pl-PL" sz="2800" b="1" dirty="0" smtClean="0">
              <a:solidFill>
                <a:schemeClr val="tx1">
                  <a:lumMod val="25000"/>
                </a:schemeClr>
              </a:solidFill>
            </a:endParaRPr>
          </a:p>
          <a:p>
            <a:endParaRPr lang="pl-PL" sz="2800" b="1" dirty="0" smtClean="0">
              <a:solidFill>
                <a:schemeClr val="tx1">
                  <a:lumMod val="2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dirty="0" smtClean="0">
                <a:solidFill>
                  <a:schemeClr val="tx1">
                    <a:lumMod val="25000"/>
                  </a:schemeClr>
                </a:solidFill>
              </a:rPr>
              <a:t>utrzymanie </a:t>
            </a:r>
            <a:r>
              <a:rPr lang="pl-PL" sz="2800" dirty="0">
                <a:solidFill>
                  <a:schemeClr val="tx1">
                    <a:lumMod val="25000"/>
                  </a:schemeClr>
                </a:solidFill>
              </a:rPr>
              <a:t>wysokiego poziomu działań całej społeczności szkolnej w zakresie promocji zdrowia, szczególnie działań mających wpływ na sprzyjający całej społeczności szkolnej klimat społeczny </a:t>
            </a:r>
            <a:r>
              <a:rPr lang="pl-PL" sz="2800" dirty="0" smtClean="0">
                <a:solidFill>
                  <a:schemeClr val="tx1">
                    <a:lumMod val="25000"/>
                  </a:schemeClr>
                </a:solidFill>
              </a:rPr>
              <a:t>szkoły</a:t>
            </a:r>
            <a:endParaRPr lang="pl-PL" sz="2800" dirty="0">
              <a:solidFill>
                <a:schemeClr val="tx1">
                  <a:lumMod val="2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dirty="0" smtClean="0">
                <a:solidFill>
                  <a:schemeClr val="tx1">
                    <a:lumMod val="25000"/>
                  </a:schemeClr>
                </a:solidFill>
              </a:rPr>
              <a:t>planować </a:t>
            </a:r>
            <a:r>
              <a:rPr lang="pl-PL" sz="2800" dirty="0">
                <a:solidFill>
                  <a:schemeClr val="tx1">
                    <a:lumMod val="25000"/>
                  </a:schemeClr>
                </a:solidFill>
              </a:rPr>
              <a:t>pracę szkoły w taki sposób, aby eliminować stres oraz poczucie obciążenia </a:t>
            </a:r>
            <a:r>
              <a:rPr lang="pl-PL" sz="2800" dirty="0" smtClean="0">
                <a:solidFill>
                  <a:schemeClr val="tx1">
                    <a:lumMod val="25000"/>
                  </a:schemeClr>
                </a:solidFill>
              </a:rPr>
              <a:t>nauką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dirty="0">
                <a:solidFill>
                  <a:schemeClr val="tx1">
                    <a:lumMod val="25000"/>
                  </a:schemeClr>
                </a:solidFill>
              </a:rPr>
              <a:t>n</a:t>
            </a:r>
            <a:r>
              <a:rPr lang="pl-PL" sz="2800" dirty="0" smtClean="0">
                <a:solidFill>
                  <a:schemeClr val="tx1">
                    <a:lumMod val="25000"/>
                  </a:schemeClr>
                </a:solidFill>
              </a:rPr>
              <a:t>adal </a:t>
            </a:r>
            <a:r>
              <a:rPr lang="pl-PL" sz="2800" dirty="0">
                <a:solidFill>
                  <a:schemeClr val="tx1">
                    <a:lumMod val="25000"/>
                  </a:schemeClr>
                </a:solidFill>
              </a:rPr>
              <a:t>motywować uczniów do osiągania sukcesów i rozwijania </a:t>
            </a:r>
            <a:r>
              <a:rPr lang="pl-PL" sz="2800" dirty="0" smtClean="0">
                <a:solidFill>
                  <a:schemeClr val="tx1">
                    <a:lumMod val="25000"/>
                  </a:schemeClr>
                </a:solidFill>
              </a:rPr>
              <a:t>uzdolnień </a:t>
            </a:r>
            <a:endParaRPr lang="pl-PL" sz="2800" dirty="0">
              <a:solidFill>
                <a:schemeClr val="tx1">
                  <a:lumMod val="25000"/>
                </a:schemeClr>
              </a:solidFill>
            </a:endParaRPr>
          </a:p>
        </p:txBody>
      </p:sp>
      <p:pic>
        <p:nvPicPr>
          <p:cNvPr id="4098" name="Picture 2" descr="Znalezione obrazy dla zapytania pl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4450"/>
            <a:ext cx="4176464" cy="223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896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193072" y="6396335"/>
            <a:ext cx="47036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1480" algn="ctr">
              <a:defRPr/>
            </a:pPr>
            <a:r>
              <a:rPr lang="pl-PL" sz="2400" b="1" dirty="0" smtClean="0">
                <a:solidFill>
                  <a:schemeClr val="tx1">
                    <a:lumMod val="25000"/>
                  </a:schemeClr>
                </a:solidFill>
              </a:rPr>
              <a:t>Zespół ds. Promocji </a:t>
            </a:r>
            <a:r>
              <a:rPr lang="pl-PL" sz="2400" b="1" dirty="0">
                <a:solidFill>
                  <a:schemeClr val="tx1">
                    <a:lumMod val="25000"/>
                  </a:schemeClr>
                </a:solidFill>
              </a:rPr>
              <a:t>Z</a:t>
            </a:r>
            <a:r>
              <a:rPr lang="pl-PL" sz="2400" b="1" dirty="0" smtClean="0">
                <a:solidFill>
                  <a:schemeClr val="tx1">
                    <a:lumMod val="25000"/>
                  </a:schemeClr>
                </a:solidFill>
              </a:rPr>
              <a:t>drowia</a:t>
            </a:r>
            <a:endParaRPr lang="pl-PL" sz="2400" b="1" dirty="0">
              <a:solidFill>
                <a:schemeClr val="tx1">
                  <a:lumMod val="25000"/>
                </a:schemeClr>
              </a:solidFill>
            </a:endParaRPr>
          </a:p>
        </p:txBody>
      </p:sp>
      <p:pic>
        <p:nvPicPr>
          <p:cNvPr id="7170" name="Picture 2" descr="Znalezione obrazy dla zapytania dziÄkujem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1" y="1484784"/>
            <a:ext cx="8952143" cy="464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387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 noChangeArrowheads="1"/>
          </p:cNvSpPr>
          <p:nvPr/>
        </p:nvSpPr>
        <p:spPr bwMode="auto">
          <a:xfrm>
            <a:off x="268288" y="287338"/>
            <a:ext cx="8607425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35280" rIns="0" bIns="0" numCol="1" anchor="ctr" anchorCtr="0" compatLnSpc="1">
            <a:prstTxWarp prst="textNoShape">
              <a:avLst/>
            </a:prstTxWarp>
          </a:bodyPr>
          <a:lstStyle>
            <a:lvl1pPr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000" b="1" i="1">
                <a:solidFill>
                  <a:srgbClr val="99284C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000" b="1" i="1">
                <a:solidFill>
                  <a:srgbClr val="99284C"/>
                </a:solidFill>
                <a:latin typeface="Arial" charset="0"/>
                <a:ea typeface="msmincho" charset="0"/>
                <a:cs typeface="msmincho" charset="0"/>
              </a:defRPr>
            </a:lvl2pPr>
            <a:lvl3pPr marL="1143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000" b="1" i="1">
                <a:solidFill>
                  <a:srgbClr val="99284C"/>
                </a:solidFill>
                <a:latin typeface="Arial" charset="0"/>
                <a:ea typeface="msmincho" charset="0"/>
                <a:cs typeface="msmincho" charset="0"/>
              </a:defRPr>
            </a:lvl3pPr>
            <a:lvl4pPr marL="1600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000" b="1" i="1">
                <a:solidFill>
                  <a:srgbClr val="99284C"/>
                </a:solidFill>
                <a:latin typeface="Arial" charset="0"/>
                <a:ea typeface="msmincho" charset="0"/>
                <a:cs typeface="msmincho" charset="0"/>
              </a:defRPr>
            </a:lvl4pPr>
            <a:lvl5pPr marL="20574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000" b="1" i="1">
                <a:solidFill>
                  <a:srgbClr val="99284C"/>
                </a:solidFill>
                <a:latin typeface="Arial" charset="0"/>
                <a:ea typeface="msmincho" charset="0"/>
                <a:cs typeface="msmincho" charset="0"/>
              </a:defRPr>
            </a:lvl5pPr>
            <a:lvl6pPr marL="25146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000" b="1" i="1">
                <a:solidFill>
                  <a:srgbClr val="99284C"/>
                </a:solidFill>
                <a:latin typeface="Arial" charset="0"/>
                <a:ea typeface="msmincho" charset="0"/>
                <a:cs typeface="msmincho" charset="0"/>
              </a:defRPr>
            </a:lvl6pPr>
            <a:lvl7pPr marL="29718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000" b="1" i="1">
                <a:solidFill>
                  <a:srgbClr val="99284C"/>
                </a:solidFill>
                <a:latin typeface="Arial" charset="0"/>
                <a:ea typeface="msmincho" charset="0"/>
                <a:cs typeface="msmincho" charset="0"/>
              </a:defRPr>
            </a:lvl7pPr>
            <a:lvl8pPr marL="3429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000" b="1" i="1">
                <a:solidFill>
                  <a:srgbClr val="99284C"/>
                </a:solidFill>
                <a:latin typeface="Arial" charset="0"/>
                <a:ea typeface="msmincho" charset="0"/>
                <a:cs typeface="msmincho" charset="0"/>
              </a:defRPr>
            </a:lvl8pPr>
            <a:lvl9pPr marL="3886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000" b="1" i="1">
                <a:solidFill>
                  <a:srgbClr val="99284C"/>
                </a:solidFill>
                <a:latin typeface="Arial" charset="0"/>
                <a:ea typeface="msmincho" charset="0"/>
                <a:cs typeface="msmincho" charset="0"/>
              </a:defRPr>
            </a:lvl9pPr>
          </a:lstStyle>
          <a:p>
            <a:pPr algn="l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altLang="pl-PL" i="0" dirty="0">
                <a:solidFill>
                  <a:schemeClr val="tx1">
                    <a:lumMod val="25000"/>
                  </a:schemeClr>
                </a:solidFill>
              </a:rPr>
              <a:t>Obszary naszej działalności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49250" y="1725613"/>
            <a:ext cx="4106863" cy="227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080" rIns="0" bIns="0"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buClrTx/>
              <a:buFontTx/>
              <a:buNone/>
            </a:pPr>
            <a:r>
              <a:rPr lang="pl-PL" altLang="pl-PL" sz="2600" dirty="0">
                <a:solidFill>
                  <a:schemeClr val="tx1">
                    <a:lumMod val="25000"/>
                  </a:schemeClr>
                </a:solidFill>
              </a:rPr>
              <a:t>1</a:t>
            </a:r>
            <a:r>
              <a:rPr lang="pl-PL" altLang="pl-PL" dirty="0">
                <a:solidFill>
                  <a:schemeClr val="tx1">
                    <a:lumMod val="25000"/>
                  </a:schemeClr>
                </a:solidFill>
              </a:rPr>
              <a:t>. </a:t>
            </a:r>
            <a:r>
              <a:rPr lang="pl-PL" altLang="pl-PL" sz="2600" dirty="0">
                <a:solidFill>
                  <a:schemeClr val="tx1">
                    <a:lumMod val="25000"/>
                  </a:schemeClr>
                </a:solidFill>
              </a:rPr>
              <a:t>Zdrowe odżywianie</a:t>
            </a:r>
          </a:p>
          <a:p>
            <a:pPr>
              <a:buClrTx/>
              <a:buFontTx/>
              <a:buNone/>
            </a:pPr>
            <a:endParaRPr lang="pl-PL" altLang="pl-PL" sz="2600" dirty="0">
              <a:solidFill>
                <a:schemeClr val="tx1">
                  <a:lumMod val="25000"/>
                </a:schemeClr>
              </a:solidFill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49250" y="4213225"/>
            <a:ext cx="4108450" cy="2271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pl-PL">
              <a:solidFill>
                <a:schemeClr val="tx1">
                  <a:lumMod val="25000"/>
                </a:schemeClr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662488" y="1725613"/>
            <a:ext cx="4108450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pl-PL">
              <a:solidFill>
                <a:schemeClr val="tx1">
                  <a:lumMod val="25000"/>
                </a:schemeClr>
              </a:solidFill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4660900" y="1725613"/>
            <a:ext cx="4106863" cy="227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080" rIns="0" bIns="0"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buClrTx/>
              <a:buFontTx/>
              <a:buNone/>
            </a:pPr>
            <a:r>
              <a:rPr lang="pl-PL" altLang="pl-PL" sz="2600" dirty="0">
                <a:solidFill>
                  <a:schemeClr val="tx1">
                    <a:lumMod val="25000"/>
                  </a:schemeClr>
                </a:solidFill>
              </a:rPr>
              <a:t>2</a:t>
            </a:r>
            <a:r>
              <a:rPr lang="pl-PL" altLang="pl-PL" sz="3600" dirty="0">
                <a:solidFill>
                  <a:schemeClr val="tx1">
                    <a:lumMod val="25000"/>
                  </a:schemeClr>
                </a:solidFill>
              </a:rPr>
              <a:t>.</a:t>
            </a:r>
            <a:r>
              <a:rPr lang="pl-PL" altLang="pl-PL" sz="2600" dirty="0">
                <a:solidFill>
                  <a:schemeClr val="tx1">
                    <a:lumMod val="25000"/>
                  </a:schemeClr>
                </a:solidFill>
              </a:rPr>
              <a:t> Aktywność ruchowa</a:t>
            </a:r>
          </a:p>
          <a:p>
            <a:pPr>
              <a:buClrTx/>
              <a:buFontTx/>
              <a:buNone/>
            </a:pPr>
            <a:endParaRPr lang="pl-PL" altLang="pl-PL" sz="2600" dirty="0">
              <a:solidFill>
                <a:schemeClr val="tx1">
                  <a:lumMod val="25000"/>
                </a:schemeClr>
              </a:solidFill>
            </a:endParaRPr>
          </a:p>
          <a:p>
            <a:pPr>
              <a:buClrTx/>
              <a:buFontTx/>
              <a:buNone/>
            </a:pPr>
            <a:r>
              <a:rPr lang="pl-PL" altLang="pl-PL" sz="2600" dirty="0">
                <a:solidFill>
                  <a:schemeClr val="tx1">
                    <a:lumMod val="25000"/>
                  </a:schemeClr>
                </a:solidFill>
              </a:rPr>
              <a:t>4</a:t>
            </a:r>
            <a:r>
              <a:rPr lang="pl-PL" altLang="pl-PL" sz="3200" dirty="0">
                <a:solidFill>
                  <a:schemeClr val="tx1">
                    <a:lumMod val="25000"/>
                  </a:schemeClr>
                </a:solidFill>
              </a:rPr>
              <a:t>. </a:t>
            </a:r>
            <a:r>
              <a:rPr lang="pl-PL" altLang="pl-PL" sz="2600" dirty="0">
                <a:solidFill>
                  <a:schemeClr val="tx1">
                    <a:lumMod val="25000"/>
                  </a:schemeClr>
                </a:solidFill>
              </a:rPr>
              <a:t>Zdrowie psychiczne</a:t>
            </a:r>
          </a:p>
          <a:p>
            <a:pPr>
              <a:buClrTx/>
              <a:buFontTx/>
              <a:buNone/>
            </a:pPr>
            <a:r>
              <a:rPr lang="pl-PL" altLang="pl-PL" sz="2600" dirty="0">
                <a:solidFill>
                  <a:schemeClr val="tx1">
                    <a:lumMod val="25000"/>
                  </a:schemeClr>
                </a:solidFill>
              </a:rPr>
              <a:t>     i społeczne</a:t>
            </a:r>
          </a:p>
          <a:p>
            <a:pPr>
              <a:buClrTx/>
              <a:buFontTx/>
              <a:buNone/>
            </a:pPr>
            <a:endParaRPr lang="pl-PL" altLang="pl-PL" sz="2600" dirty="0">
              <a:solidFill>
                <a:schemeClr val="tx1">
                  <a:lumMod val="25000"/>
                </a:schemeClr>
              </a:solidFill>
            </a:endParaRPr>
          </a:p>
          <a:p>
            <a:pPr>
              <a:buClrTx/>
              <a:buFontTx/>
              <a:buNone/>
            </a:pPr>
            <a:endParaRPr lang="pl-PL" altLang="pl-PL" sz="2600" dirty="0">
              <a:solidFill>
                <a:schemeClr val="tx1">
                  <a:lumMod val="25000"/>
                </a:schemeClr>
              </a:solidFill>
            </a:endParaRPr>
          </a:p>
          <a:p>
            <a:pPr>
              <a:buClrTx/>
              <a:buFontTx/>
              <a:buNone/>
            </a:pPr>
            <a:endParaRPr lang="pl-PL" altLang="pl-PL" sz="2600" dirty="0">
              <a:solidFill>
                <a:schemeClr val="tx1">
                  <a:lumMod val="25000"/>
                </a:schemeClr>
              </a:solidFill>
            </a:endParaRPr>
          </a:p>
          <a:p>
            <a:pPr>
              <a:buClrTx/>
              <a:buFontTx/>
              <a:buNone/>
            </a:pPr>
            <a:r>
              <a:rPr lang="pl-PL" altLang="pl-PL" sz="2600" dirty="0">
                <a:solidFill>
                  <a:schemeClr val="tx1">
                    <a:lumMod val="25000"/>
                  </a:schemeClr>
                </a:solidFill>
              </a:rPr>
              <a:t>5. Działania na rzecz </a:t>
            </a:r>
          </a:p>
          <a:p>
            <a:pPr>
              <a:buClrTx/>
              <a:buFontTx/>
              <a:buNone/>
            </a:pPr>
            <a:r>
              <a:rPr lang="pl-PL" altLang="pl-PL" sz="2600" dirty="0">
                <a:solidFill>
                  <a:schemeClr val="tx1">
                    <a:lumMod val="25000"/>
                  </a:schemeClr>
                </a:solidFill>
              </a:rPr>
              <a:t>     ekologii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4660900" y="4211638"/>
            <a:ext cx="4106863" cy="227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pl-PL">
              <a:solidFill>
                <a:schemeClr val="tx1">
                  <a:lumMod val="25000"/>
                </a:schemeClr>
              </a:solidFill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49250" y="4211638"/>
            <a:ext cx="4106863" cy="227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080" rIns="0" bIns="0"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buClrTx/>
              <a:buFontTx/>
              <a:buNone/>
            </a:pPr>
            <a:r>
              <a:rPr lang="pl-PL" altLang="pl-PL" sz="2600">
                <a:solidFill>
                  <a:schemeClr val="tx1">
                    <a:lumMod val="25000"/>
                  </a:schemeClr>
                </a:solidFill>
              </a:rPr>
              <a:t>3</a:t>
            </a:r>
            <a:r>
              <a:rPr lang="pl-PL" altLang="pl-PL" sz="3600">
                <a:solidFill>
                  <a:schemeClr val="tx1">
                    <a:lumMod val="25000"/>
                  </a:schemeClr>
                </a:solidFill>
              </a:rPr>
              <a:t>.</a:t>
            </a:r>
            <a:r>
              <a:rPr lang="pl-PL" altLang="pl-PL" sz="2600">
                <a:solidFill>
                  <a:schemeClr val="tx1">
                    <a:lumMod val="25000"/>
                  </a:schemeClr>
                </a:solidFill>
              </a:rPr>
              <a:t>Bezpieczeństwo</a:t>
            </a:r>
          </a:p>
        </p:txBody>
      </p:sp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" y="2251075"/>
            <a:ext cx="2447925" cy="174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0" y="739775"/>
            <a:ext cx="131921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4849813"/>
            <a:ext cx="1095375" cy="15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388" y="4843463"/>
            <a:ext cx="177165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163" y="3124200"/>
            <a:ext cx="1511300" cy="121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5130800"/>
            <a:ext cx="16383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070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5988" y="46053"/>
            <a:ext cx="9144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3200" b="1" dirty="0" smtClean="0">
                <a:solidFill>
                  <a:schemeClr val="tx1">
                    <a:lumMod val="25000"/>
                  </a:schemeClr>
                </a:solidFill>
              </a:rPr>
              <a:t>KLASY I – III</a:t>
            </a:r>
          </a:p>
          <a:p>
            <a:pPr algn="ctr">
              <a:defRPr/>
            </a:pPr>
            <a:endParaRPr lang="pl-PL" sz="3200" b="1" dirty="0" smtClean="0">
              <a:solidFill>
                <a:schemeClr val="tx1">
                  <a:lumMod val="25000"/>
                </a:schemeClr>
              </a:solidFill>
            </a:endParaRPr>
          </a:p>
          <a:p>
            <a:pPr>
              <a:defRPr/>
            </a:pPr>
            <a:r>
              <a:rPr lang="pl-PL" sz="3200" b="1" dirty="0" smtClean="0">
                <a:solidFill>
                  <a:schemeClr val="tx1">
                    <a:lumMod val="25000"/>
                  </a:schemeClr>
                </a:solidFill>
              </a:rPr>
              <a:t>Kryterium </a:t>
            </a:r>
            <a:r>
              <a:rPr lang="pl-PL" sz="3200" b="1" dirty="0">
                <a:solidFill>
                  <a:schemeClr val="tx1">
                    <a:lumMod val="25000"/>
                  </a:schemeClr>
                </a:solidFill>
              </a:rPr>
              <a:t>sukcesu- założone;</a:t>
            </a:r>
          </a:p>
          <a:p>
            <a:pPr>
              <a:defRPr/>
            </a:pPr>
            <a:r>
              <a:rPr lang="pl-PL" sz="3200" b="1" dirty="0">
                <a:solidFill>
                  <a:schemeClr val="tx1">
                    <a:lumMod val="25000"/>
                  </a:schemeClr>
                </a:solidFill>
              </a:rPr>
              <a:t>95% uczniów postrzega ustalonych reguł i pełni określoną rolę w grupie – obserwacja prowadzących zajęcia</a:t>
            </a:r>
          </a:p>
          <a:p>
            <a:pPr>
              <a:defRPr/>
            </a:pPr>
            <a:r>
              <a:rPr lang="pl-PL" sz="3200" b="1" dirty="0">
                <a:solidFill>
                  <a:schemeClr val="tx1">
                    <a:lumMod val="25000"/>
                  </a:schemeClr>
                </a:solidFill>
              </a:rPr>
              <a:t>80% uczniów ma przyswojone wiadomości o zdrowiu- </a:t>
            </a:r>
            <a:r>
              <a:rPr lang="pl-PL" sz="3200" b="1" dirty="0" smtClean="0">
                <a:solidFill>
                  <a:schemeClr val="tx1">
                    <a:lumMod val="25000"/>
                  </a:schemeClr>
                </a:solidFill>
              </a:rPr>
              <a:t>ankieta</a:t>
            </a:r>
            <a:endParaRPr lang="pl-PL" sz="3200" b="1" i="1" dirty="0">
              <a:solidFill>
                <a:schemeClr val="tx1">
                  <a:lumMod val="25000"/>
                </a:schemeClr>
              </a:solidFill>
            </a:endParaRPr>
          </a:p>
          <a:p>
            <a:pPr marL="274320" indent="-274320">
              <a:defRPr/>
            </a:pPr>
            <a:endParaRPr lang="pl-PL" sz="3200" b="1" dirty="0">
              <a:solidFill>
                <a:schemeClr val="tx1">
                  <a:lumMod val="25000"/>
                </a:schemeClr>
              </a:solidFill>
            </a:endParaRPr>
          </a:p>
        </p:txBody>
      </p:sp>
      <p:pic>
        <p:nvPicPr>
          <p:cNvPr id="2050" name="Picture 2" descr="Znalezione obrazy dla zapytania edukacja wczesnoszkol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080" y="4077072"/>
            <a:ext cx="5201816" cy="260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916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-252902" y="260648"/>
            <a:ext cx="914400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1480" algn="ctr">
              <a:defRPr/>
            </a:pPr>
            <a:r>
              <a:rPr lang="pl-PL" sz="4000" b="1" dirty="0" smtClean="0">
                <a:solidFill>
                  <a:schemeClr val="tx1">
                    <a:lumMod val="25000"/>
                  </a:schemeClr>
                </a:solidFill>
              </a:rPr>
              <a:t>ANALIZA OBSERWOWANYCH ZAJĘĆ</a:t>
            </a:r>
            <a:endParaRPr lang="pl-PL" sz="2800" b="1" dirty="0" smtClean="0">
              <a:solidFill>
                <a:schemeClr val="tx1">
                  <a:lumMod val="25000"/>
                </a:schemeClr>
              </a:solidFill>
            </a:endParaRPr>
          </a:p>
          <a:p>
            <a:pPr marL="411480">
              <a:defRPr/>
            </a:pPr>
            <a:r>
              <a:rPr lang="pl-PL" sz="2800" b="1" dirty="0" smtClean="0">
                <a:solidFill>
                  <a:schemeClr val="tx1">
                    <a:lumMod val="25000"/>
                  </a:schemeClr>
                </a:solidFill>
              </a:rPr>
              <a:t>Zgodnie z podanymi kryteriami</a:t>
            </a:r>
            <a:r>
              <a:rPr lang="pl-PL" sz="2800" b="1" dirty="0">
                <a:solidFill>
                  <a:schemeClr val="tx1">
                    <a:lumMod val="25000"/>
                  </a:schemeClr>
                </a:solidFill>
              </a:rPr>
              <a:t>, </a:t>
            </a:r>
            <a:r>
              <a:rPr lang="pl-PL" sz="2800" b="1" dirty="0" smtClean="0">
                <a:solidFill>
                  <a:schemeClr val="tx1">
                    <a:lumMod val="25000"/>
                  </a:schemeClr>
                </a:solidFill>
              </a:rPr>
              <a:t>przyjęto</a:t>
            </a:r>
            <a:r>
              <a:rPr lang="pl-PL" sz="2800" b="1" dirty="0">
                <a:solidFill>
                  <a:schemeClr val="tx1">
                    <a:lumMod val="25000"/>
                  </a:schemeClr>
                </a:solidFill>
              </a:rPr>
              <a:t>, że po zrealizowaniu </a:t>
            </a:r>
            <a:r>
              <a:rPr lang="pl-PL" sz="2800" b="1" dirty="0" smtClean="0">
                <a:solidFill>
                  <a:schemeClr val="tx1">
                    <a:lumMod val="25000"/>
                  </a:schemeClr>
                </a:solidFill>
              </a:rPr>
              <a:t>tematyki </a:t>
            </a:r>
            <a:r>
              <a:rPr lang="pl-PL" sz="2800" b="1" dirty="0">
                <a:solidFill>
                  <a:schemeClr val="tx1">
                    <a:lumMod val="25000"/>
                  </a:schemeClr>
                </a:solidFill>
              </a:rPr>
              <a:t>z edukacji zdrowotnej nasi uczniowie </a:t>
            </a:r>
            <a:r>
              <a:rPr lang="pl-PL" sz="2800" b="1" dirty="0" smtClean="0">
                <a:solidFill>
                  <a:schemeClr val="tx1">
                    <a:lumMod val="25000"/>
                  </a:schemeClr>
                </a:solidFill>
              </a:rPr>
              <a:t>w </a:t>
            </a:r>
            <a:r>
              <a:rPr lang="pl-PL" sz="2800" b="1" dirty="0">
                <a:solidFill>
                  <a:schemeClr val="tx1">
                    <a:lumMod val="25000"/>
                  </a:schemeClr>
                </a:solidFill>
              </a:rPr>
              <a:t>95% będą umieli pracować według </a:t>
            </a:r>
            <a:r>
              <a:rPr lang="pl-PL" sz="2800" b="1" dirty="0" smtClean="0">
                <a:solidFill>
                  <a:schemeClr val="tx1">
                    <a:lumMod val="25000"/>
                  </a:schemeClr>
                </a:solidFill>
              </a:rPr>
              <a:t/>
            </a:r>
            <a:br>
              <a:rPr lang="pl-PL" sz="2800" b="1" dirty="0" smtClean="0">
                <a:solidFill>
                  <a:schemeClr val="tx1">
                    <a:lumMod val="25000"/>
                  </a:schemeClr>
                </a:solidFill>
              </a:rPr>
            </a:br>
            <a:r>
              <a:rPr lang="pl-PL" sz="2800" b="1" dirty="0" smtClean="0">
                <a:solidFill>
                  <a:schemeClr val="tx1">
                    <a:lumMod val="25000"/>
                  </a:schemeClr>
                </a:solidFill>
              </a:rPr>
              <a:t>ustalonych </a:t>
            </a:r>
            <a:r>
              <a:rPr lang="pl-PL" sz="2800" b="1" dirty="0">
                <a:solidFill>
                  <a:schemeClr val="tx1">
                    <a:lumMod val="25000"/>
                  </a:schemeClr>
                </a:solidFill>
              </a:rPr>
              <a:t>i </a:t>
            </a:r>
            <a:r>
              <a:rPr lang="pl-PL" sz="2800" b="1" dirty="0" smtClean="0">
                <a:solidFill>
                  <a:schemeClr val="tx1">
                    <a:lumMod val="25000"/>
                  </a:schemeClr>
                </a:solidFill>
              </a:rPr>
              <a:t>wspólnie wypracowanych norm </a:t>
            </a:r>
            <a:r>
              <a:rPr lang="pl-PL" sz="2800" b="1" dirty="0">
                <a:solidFill>
                  <a:schemeClr val="tx1">
                    <a:lumMod val="25000"/>
                  </a:schemeClr>
                </a:solidFill>
              </a:rPr>
              <a:t>,reguł  </a:t>
            </a:r>
            <a:r>
              <a:rPr lang="pl-PL" sz="2800" b="1" dirty="0" smtClean="0">
                <a:solidFill>
                  <a:schemeClr val="tx1">
                    <a:lumMod val="25000"/>
                  </a:schemeClr>
                </a:solidFill>
              </a:rPr>
              <a:t>i </a:t>
            </a:r>
            <a:r>
              <a:rPr lang="pl-PL" sz="2800" b="1" dirty="0">
                <a:solidFill>
                  <a:schemeClr val="tx1">
                    <a:lumMod val="25000"/>
                  </a:schemeClr>
                </a:solidFill>
              </a:rPr>
              <a:t>zasad zachowania. </a:t>
            </a:r>
            <a:r>
              <a:rPr lang="pl-PL" sz="2800" b="1" dirty="0" smtClean="0">
                <a:solidFill>
                  <a:schemeClr val="tx1">
                    <a:lumMod val="25000"/>
                  </a:schemeClr>
                </a:solidFill>
              </a:rPr>
              <a:t/>
            </a:r>
            <a:br>
              <a:rPr lang="pl-PL" sz="2800" b="1" dirty="0" smtClean="0">
                <a:solidFill>
                  <a:schemeClr val="tx1">
                    <a:lumMod val="25000"/>
                  </a:schemeClr>
                </a:solidFill>
              </a:rPr>
            </a:br>
            <a:r>
              <a:rPr lang="pl-PL" sz="2800" b="1" dirty="0" smtClean="0">
                <a:solidFill>
                  <a:schemeClr val="tx1">
                    <a:lumMod val="25000"/>
                  </a:schemeClr>
                </a:solidFill>
              </a:rPr>
              <a:t>Obserwowane przez nauczycieli, </a:t>
            </a:r>
            <a:br>
              <a:rPr lang="pl-PL" sz="2800" b="1" dirty="0" smtClean="0">
                <a:solidFill>
                  <a:schemeClr val="tx1">
                    <a:lumMod val="25000"/>
                  </a:schemeClr>
                </a:solidFill>
              </a:rPr>
            </a:br>
            <a:r>
              <a:rPr lang="pl-PL" sz="2800" b="1" dirty="0" smtClean="0">
                <a:solidFill>
                  <a:schemeClr val="tx1">
                    <a:lumMod val="25000"/>
                  </a:schemeClr>
                </a:solidFill>
              </a:rPr>
              <a:t>wychowawców zachowania </a:t>
            </a:r>
            <a:br>
              <a:rPr lang="pl-PL" sz="2800" b="1" dirty="0" smtClean="0">
                <a:solidFill>
                  <a:schemeClr val="tx1">
                    <a:lumMod val="25000"/>
                  </a:schemeClr>
                </a:solidFill>
              </a:rPr>
            </a:br>
            <a:r>
              <a:rPr lang="pl-PL" sz="2800" b="1" dirty="0" smtClean="0">
                <a:solidFill>
                  <a:schemeClr val="tx1">
                    <a:lumMod val="25000"/>
                  </a:schemeClr>
                </a:solidFill>
              </a:rPr>
              <a:t>uczniów, pozwalają stwierdzić, </a:t>
            </a:r>
          </a:p>
          <a:p>
            <a:pPr marL="411480">
              <a:defRPr/>
            </a:pPr>
            <a:r>
              <a:rPr lang="pl-PL" sz="2800" b="1" dirty="0" smtClean="0">
                <a:solidFill>
                  <a:schemeClr val="tx1">
                    <a:lumMod val="25000"/>
                  </a:schemeClr>
                </a:solidFill>
              </a:rPr>
              <a:t>że podjęte działania przyniosły </a:t>
            </a:r>
          </a:p>
          <a:p>
            <a:pPr marL="411480">
              <a:defRPr/>
            </a:pPr>
            <a:r>
              <a:rPr lang="pl-PL" sz="2800" b="1" dirty="0" smtClean="0">
                <a:solidFill>
                  <a:schemeClr val="tx1">
                    <a:lumMod val="25000"/>
                  </a:schemeClr>
                </a:solidFill>
              </a:rPr>
              <a:t>efekty. Założone kryterium </a:t>
            </a:r>
            <a:br>
              <a:rPr lang="pl-PL" sz="2800" b="1" dirty="0" smtClean="0">
                <a:solidFill>
                  <a:schemeClr val="tx1">
                    <a:lumMod val="25000"/>
                  </a:schemeClr>
                </a:solidFill>
              </a:rPr>
            </a:br>
            <a:r>
              <a:rPr lang="pl-PL" sz="2800" b="1" dirty="0" smtClean="0">
                <a:solidFill>
                  <a:schemeClr val="tx1">
                    <a:lumMod val="25000"/>
                  </a:schemeClr>
                </a:solidFill>
              </a:rPr>
              <a:t>osiągnięto. Uzyskano 98%.</a:t>
            </a:r>
            <a:endParaRPr lang="pl-PL" sz="2800" b="1" dirty="0">
              <a:solidFill>
                <a:schemeClr val="tx1">
                  <a:lumMod val="25000"/>
                </a:schemeClr>
              </a:solidFill>
            </a:endParaRPr>
          </a:p>
          <a:p>
            <a:pPr marL="411480">
              <a:defRPr/>
            </a:pPr>
            <a:r>
              <a:rPr lang="pl-PL" sz="2800" b="1" i="1" dirty="0" smtClean="0">
                <a:solidFill>
                  <a:schemeClr val="tx1">
                    <a:lumMod val="25000"/>
                  </a:schemeClr>
                </a:solidFill>
              </a:rPr>
              <a:t>	</a:t>
            </a:r>
            <a:endParaRPr lang="pl-PL" sz="2800" b="1" dirty="0">
              <a:solidFill>
                <a:schemeClr val="tx1">
                  <a:lumMod val="25000"/>
                </a:schemeClr>
              </a:solidFill>
            </a:endParaRPr>
          </a:p>
        </p:txBody>
      </p:sp>
      <p:pic>
        <p:nvPicPr>
          <p:cNvPr id="2050" name="Picture 2" descr="Znalezione obrazy dla zapytania sukc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356991"/>
            <a:ext cx="3707904" cy="322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00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/>
          <p:cNvSpPr>
            <a:spLocks noGrp="1"/>
          </p:cNvSpPr>
          <p:nvPr/>
        </p:nvSpPr>
        <p:spPr>
          <a:xfrm>
            <a:off x="545306" y="226220"/>
            <a:ext cx="8229600" cy="11430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endParaRPr lang="pl-PL" b="1" dirty="0" smtClean="0">
              <a:solidFill>
                <a:schemeClr val="accent4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1403648" y="36362"/>
            <a:ext cx="57329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1480">
              <a:defRPr/>
            </a:pPr>
            <a:r>
              <a:rPr lang="pl-PL" sz="3200" b="1" dirty="0" smtClean="0">
                <a:solidFill>
                  <a:schemeClr val="tx1">
                    <a:lumMod val="25000"/>
                  </a:schemeClr>
                </a:solidFill>
                <a:latin typeface="Bahnschrift Light SemiCondensed" panose="020B0502040204020203" pitchFamily="34" charset="0"/>
              </a:rPr>
              <a:t>EWALUACJA KLAS I- obserwacja</a:t>
            </a:r>
            <a:endParaRPr lang="pl-PL" sz="3200" b="1" dirty="0">
              <a:solidFill>
                <a:schemeClr val="tx1">
                  <a:lumMod val="25000"/>
                </a:schemeClr>
              </a:solidFill>
              <a:latin typeface="Bahnschrift Light SemiCondensed" panose="020B0502040204020203" pitchFamily="34" charset="0"/>
            </a:endParaRPr>
          </a:p>
        </p:txBody>
      </p:sp>
      <p:graphicFrame>
        <p:nvGraphicFramePr>
          <p:cNvPr id="9" name="Tabe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0879721"/>
              </p:ext>
            </p:extLst>
          </p:nvPr>
        </p:nvGraphicFramePr>
        <p:xfrm>
          <a:off x="728845" y="745186"/>
          <a:ext cx="7445350" cy="59058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3209"/>
                <a:gridCol w="923589"/>
                <a:gridCol w="1008112"/>
                <a:gridCol w="858180"/>
                <a:gridCol w="865283"/>
                <a:gridCol w="865283"/>
                <a:gridCol w="1371694"/>
              </a:tblGrid>
              <a:tr h="663310">
                <a:tc>
                  <a:txBody>
                    <a:bodyPr/>
                    <a:lstStyle/>
                    <a:p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TEMATY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I A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I B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I</a:t>
                      </a:r>
                      <a:r>
                        <a:rPr lang="pl-PL" baseline="0" dirty="0" smtClean="0">
                          <a:solidFill>
                            <a:schemeClr val="bg1"/>
                          </a:solidFill>
                        </a:rPr>
                        <a:t> C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I D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KRYT.</a:t>
                      </a:r>
                    </a:p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SUKC.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OSIĄG.</a:t>
                      </a:r>
                    </a:p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KRYT.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699587">
                <a:tc>
                  <a:txBody>
                    <a:bodyPr/>
                    <a:lstStyle/>
                    <a:p>
                      <a:r>
                        <a:rPr lang="pl-PL" sz="1200" b="1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1. Chcemy</a:t>
                      </a:r>
                      <a:r>
                        <a:rPr lang="pl-PL" sz="1200" b="1" baseline="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 uczyć się i bawić razem- ustalamy normy, reguły i zasady.</a:t>
                      </a:r>
                      <a:endParaRPr lang="pl-PL" sz="12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98%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u="none" dirty="0" smtClean="0">
                          <a:solidFill>
                            <a:schemeClr val="bg1"/>
                          </a:solidFill>
                        </a:rPr>
                        <a:t>100%</a:t>
                      </a:r>
                      <a:endParaRPr lang="pl-PL" u="none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u="none" dirty="0" smtClean="0">
                          <a:solidFill>
                            <a:schemeClr val="bg1"/>
                          </a:solidFill>
                        </a:rPr>
                        <a:t>95%</a:t>
                      </a:r>
                      <a:endParaRPr lang="pl-PL" u="none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u="none" dirty="0" smtClean="0">
                          <a:solidFill>
                            <a:schemeClr val="bg1"/>
                          </a:solidFill>
                        </a:rPr>
                        <a:t>100%</a:t>
                      </a:r>
                      <a:endParaRPr lang="pl-PL" u="none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95%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>
                          <a:solidFill>
                            <a:schemeClr val="bg1"/>
                          </a:solidFill>
                        </a:rPr>
                        <a:t>98%</a:t>
                      </a:r>
                      <a:endParaRPr lang="pl-PL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674184">
                <a:tc>
                  <a:txBody>
                    <a:bodyPr/>
                    <a:lstStyle/>
                    <a:p>
                      <a:r>
                        <a:rPr lang="pl-PL" sz="1200" b="1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2. Umiem</a:t>
                      </a:r>
                      <a:r>
                        <a:rPr lang="pl-PL" sz="1200" b="1" baseline="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 rozpoznawać i nazywać uczucia.</a:t>
                      </a:r>
                      <a:endParaRPr lang="pl-PL" sz="12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96%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u="none" dirty="0" smtClean="0">
                          <a:solidFill>
                            <a:schemeClr val="bg1"/>
                          </a:solidFill>
                        </a:rPr>
                        <a:t>100%</a:t>
                      </a:r>
                      <a:endParaRPr lang="pl-PL" u="none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u="none" dirty="0" smtClean="0">
                          <a:solidFill>
                            <a:schemeClr val="bg1"/>
                          </a:solidFill>
                        </a:rPr>
                        <a:t>92%</a:t>
                      </a:r>
                      <a:endParaRPr lang="pl-PL" u="none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u="none" dirty="0" smtClean="0">
                          <a:solidFill>
                            <a:schemeClr val="bg1"/>
                          </a:solidFill>
                        </a:rPr>
                        <a:t>98%</a:t>
                      </a:r>
                      <a:endParaRPr lang="pl-PL" u="none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90%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>
                          <a:solidFill>
                            <a:schemeClr val="bg1"/>
                          </a:solidFill>
                        </a:rPr>
                        <a:t>96%</a:t>
                      </a:r>
                      <a:endParaRPr lang="pl-PL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534144">
                <a:tc>
                  <a:txBody>
                    <a:bodyPr/>
                    <a:lstStyle/>
                    <a:p>
                      <a:r>
                        <a:rPr lang="pl-PL" sz="1200" b="1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3. Zmieniłem</a:t>
                      </a:r>
                      <a:r>
                        <a:rPr lang="pl-PL" sz="1200" b="1" baseline="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 się od urodzenia.</a:t>
                      </a:r>
                      <a:endParaRPr lang="pl-PL" sz="12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100%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u="none" dirty="0" smtClean="0">
                          <a:solidFill>
                            <a:schemeClr val="bg1"/>
                          </a:solidFill>
                        </a:rPr>
                        <a:t>85%</a:t>
                      </a:r>
                      <a:endParaRPr lang="pl-PL" u="none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u="none" dirty="0" smtClean="0">
                          <a:solidFill>
                            <a:schemeClr val="bg1"/>
                          </a:solidFill>
                        </a:rPr>
                        <a:t>100%</a:t>
                      </a:r>
                      <a:endParaRPr lang="pl-PL" u="none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u="none" dirty="0" smtClean="0">
                          <a:solidFill>
                            <a:schemeClr val="bg1"/>
                          </a:solidFill>
                        </a:rPr>
                        <a:t>100%</a:t>
                      </a:r>
                      <a:endParaRPr lang="pl-PL" u="none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85%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>
                          <a:solidFill>
                            <a:schemeClr val="bg1"/>
                          </a:solidFill>
                        </a:rPr>
                        <a:t>96%</a:t>
                      </a:r>
                      <a:endParaRPr lang="pl-PL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1111560">
                <a:tc>
                  <a:txBody>
                    <a:bodyPr/>
                    <a:lstStyle/>
                    <a:p>
                      <a:r>
                        <a:rPr lang="pl-PL" sz="1200" b="1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4. Mogę być silny i zdrowy- czyli co pomaga mi w utrzymaniu dobrego stanu zdrowia.</a:t>
                      </a:r>
                      <a:endParaRPr lang="pl-PL" sz="12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100%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u="none" dirty="0" smtClean="0">
                          <a:solidFill>
                            <a:schemeClr val="bg1"/>
                          </a:solidFill>
                        </a:rPr>
                        <a:t>100%</a:t>
                      </a:r>
                      <a:endParaRPr lang="pl-PL" u="none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u="none" dirty="0" smtClean="0">
                          <a:solidFill>
                            <a:schemeClr val="bg1"/>
                          </a:solidFill>
                        </a:rPr>
                        <a:t>98%</a:t>
                      </a:r>
                      <a:endParaRPr lang="pl-PL" u="none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u="none" dirty="0" smtClean="0">
                          <a:solidFill>
                            <a:schemeClr val="bg1"/>
                          </a:solidFill>
                        </a:rPr>
                        <a:t>98%</a:t>
                      </a:r>
                      <a:endParaRPr lang="pl-PL" u="none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90%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>
                          <a:solidFill>
                            <a:schemeClr val="bg1"/>
                          </a:solidFill>
                        </a:rPr>
                        <a:t>99%</a:t>
                      </a:r>
                      <a:endParaRPr lang="pl-PL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674184">
                <a:tc>
                  <a:txBody>
                    <a:bodyPr/>
                    <a:lstStyle/>
                    <a:p>
                      <a:r>
                        <a:rPr lang="pl-PL" sz="1200" b="1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5.</a:t>
                      </a:r>
                      <a:r>
                        <a:rPr lang="pl-PL" sz="1200" b="1" baseline="0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 Czuję się bezpieczny w szkole i w domu.</a:t>
                      </a:r>
                      <a:endParaRPr lang="pl-PL" sz="12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100%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u="none" dirty="0" smtClean="0">
                          <a:solidFill>
                            <a:schemeClr val="bg1"/>
                          </a:solidFill>
                        </a:rPr>
                        <a:t>86%</a:t>
                      </a:r>
                      <a:endParaRPr lang="pl-PL" u="none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u="none" dirty="0" smtClean="0">
                          <a:solidFill>
                            <a:schemeClr val="bg1"/>
                          </a:solidFill>
                        </a:rPr>
                        <a:t>97%</a:t>
                      </a:r>
                      <a:endParaRPr lang="pl-PL" u="none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u="none" dirty="0" smtClean="0">
                          <a:solidFill>
                            <a:schemeClr val="bg1"/>
                          </a:solidFill>
                        </a:rPr>
                        <a:t>95%</a:t>
                      </a:r>
                      <a:endParaRPr lang="pl-PL" u="none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85%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>
                          <a:solidFill>
                            <a:schemeClr val="bg1"/>
                          </a:solidFill>
                        </a:rPr>
                        <a:t>94,5%</a:t>
                      </a:r>
                      <a:endParaRPr lang="pl-PL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674184"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RAZEM</a:t>
                      </a:r>
                      <a:endParaRPr lang="pl-PL" sz="1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99%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u="none" dirty="0" smtClean="0">
                          <a:solidFill>
                            <a:schemeClr val="bg1"/>
                          </a:solidFill>
                        </a:rPr>
                        <a:t>95%</a:t>
                      </a:r>
                      <a:endParaRPr lang="pl-PL" u="none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u="none" dirty="0" smtClean="0">
                          <a:solidFill>
                            <a:schemeClr val="bg1"/>
                          </a:solidFill>
                        </a:rPr>
                        <a:t>96%</a:t>
                      </a:r>
                      <a:endParaRPr lang="pl-PL" u="none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u="none" dirty="0" smtClean="0">
                          <a:solidFill>
                            <a:schemeClr val="bg1"/>
                          </a:solidFill>
                        </a:rPr>
                        <a:t>98%</a:t>
                      </a:r>
                      <a:endParaRPr lang="pl-PL" u="none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89%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 smtClean="0">
                          <a:solidFill>
                            <a:schemeClr val="bg1"/>
                          </a:solidFill>
                        </a:rPr>
                        <a:t>97%</a:t>
                      </a:r>
                      <a:endParaRPr lang="pl-PL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674184"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WZROST</a:t>
                      </a:r>
                      <a:endParaRPr lang="pl-PL" sz="1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9%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5%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6%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7%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bg1"/>
                          </a:solidFill>
                        </a:rPr>
                        <a:t>7%</a:t>
                      </a:r>
                      <a:endParaRPr lang="pl-PL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00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zepływ">
  <a:themeElements>
    <a:clrScheme name="Niestandardowy 1">
      <a:dk1>
        <a:srgbClr val="22725C"/>
      </a:dk1>
      <a:lt1>
        <a:srgbClr val="BEEBDF"/>
      </a:lt1>
      <a:dk2>
        <a:srgbClr val="9DE1CF"/>
      </a:dk2>
      <a:lt2>
        <a:srgbClr val="81D319"/>
      </a:lt2>
      <a:accent1>
        <a:srgbClr val="CAF297"/>
      </a:accent1>
      <a:accent2>
        <a:srgbClr val="5DCEAF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Przepły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rzepły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1557</TotalTime>
  <Words>1321</Words>
  <Application>Microsoft Office PowerPoint</Application>
  <PresentationFormat>Pokaz na ekranie (4:3)</PresentationFormat>
  <Paragraphs>410</Paragraphs>
  <Slides>54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54</vt:i4>
      </vt:variant>
    </vt:vector>
  </HeadingPairs>
  <TitlesOfParts>
    <vt:vector size="55" baseType="lpstr">
      <vt:lpstr>Przepływ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ASUS-LAP</dc:creator>
  <cp:lastModifiedBy>ASUS-LAP</cp:lastModifiedBy>
  <cp:revision>188</cp:revision>
  <dcterms:created xsi:type="dcterms:W3CDTF">2016-05-15T10:49:08Z</dcterms:created>
  <dcterms:modified xsi:type="dcterms:W3CDTF">2019-08-27T12:38:24Z</dcterms:modified>
</cp:coreProperties>
</file>