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A7BDC-F7BB-4FB9-AA0E-F3A83ACACD0D}" type="datetimeFigureOut">
              <a:rPr lang="pl-PL" smtClean="0"/>
              <a:t>15.10.2019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EEAE2-F75B-4CC5-8CE0-E0C864C8A53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EEAE2-F75B-4CC5-8CE0-E0C864C8A531}" type="slidenum">
              <a:rPr lang="pl-PL" smtClean="0"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15.10.2019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15.10.2019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15.10.2019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15.10.2019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15.10.2019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15.10.2019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15.10.2019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15.10.2019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421624" cy="4323438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Przejawy agresji u uczniów na różnych etapach edukacyjnych, diagnoza problemów, skuteczne działanie i zapobieganie  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f) </a:t>
            </a:r>
            <a:r>
              <a:rPr lang="pl-PL" sz="1400" u="sng" dirty="0" smtClean="0">
                <a:latin typeface="Times New Roman" pitchFamily="18" charset="0"/>
                <a:cs typeface="Times New Roman" pitchFamily="18" charset="0"/>
              </a:rPr>
              <a:t>Wpływ środowiska rodzinnego.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To rodzice są pierwszymi nauczycielami swych dzieci, stanowią dla nich wzór do naśladowania i nikt nie zastąpi dziecku miłości czy autorytetu matki i ojca.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Do podstawowych przyczyn błędów popełnianych przez rodziców zaliczyć należy: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- przenoszenie doświadczeń wyniesionych z domu rodzicielskiego do własnej praktyki wychowawczej, bez liczenia się z faktem, że zasadniczym zmianom uległy na przestrzeni minionych lat warunki życia oraz bez uwzględniania indywidualnych właściwości dziecka,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- emocjonalne nastawienie do dziecka ze strony głównego opiekuna. (stwierdzono związek pomiędzy brakiem ciepła oraz zaangażowania w sprawy dziecka, a jego późniejszymi tendencjami do agresji i wrogości wobec innych ludzi),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- bezrefleksyjne naśladowanie postępowania innych osób,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- postawa przyzwalająca i tolerancyjna wobec dziecka połączona z brakiem ustalenia jasnych granic wobec agresywnego zachowania w stosunku do rówieśników, rodzeństwa i dorosłych,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- rodzic "nie znoszący sprzeciwu", używający takich metod jak bicie, brutalne traktowanie, ostre wybuchy gniewu (przemoc zrodzi przemoc),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- wiązanie z dzieckiem zbyt wygórowanych ambicji i aspiracji.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Obecnie rodzice przestają być dla swoich dzieci źródłem mądrości życiowej. Zmęczeni trudnościami codziennego życia, zgorzkniali rozczarowaniami i brakiem perspektyw, bywają napięci, rozdrażnieni, skłonni do wybuchów gniewu. Wiele dzieci nie wytrzymuje tak silnego obciążenia psychicznego, opierając się temu, przeciwdziałają w różny sposób. Mechanizmy obronne to bunt, opór, prowokowanie, chęć odwetu, kłamstwo, wykręty, narzucanie swej woli, znęcanie się, niegodzenie się z przegraną, organizowanie się, tworzenie sojuszów, wycofywanie się, ucieczki, wagary itp.</a:t>
            </a:r>
            <a:endParaRPr lang="pl-PL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l-PL" sz="11200" b="1" dirty="0" smtClean="0">
                <a:latin typeface="Times New Roman" pitchFamily="18" charset="0"/>
                <a:cs typeface="Times New Roman" pitchFamily="18" charset="0"/>
              </a:rPr>
              <a:t>Zapobieganie agresji wśród </a:t>
            </a:r>
            <a:r>
              <a:rPr lang="pl-PL" sz="11200" b="1" dirty="0" smtClean="0">
                <a:latin typeface="Times New Roman" pitchFamily="18" charset="0"/>
                <a:cs typeface="Times New Roman" pitchFamily="18" charset="0"/>
              </a:rPr>
              <a:t>dzieci</a:t>
            </a:r>
          </a:p>
          <a:p>
            <a:pPr>
              <a:buNone/>
            </a:pPr>
            <a:r>
              <a:rPr lang="pl-PL" sz="9600" dirty="0" smtClean="0">
                <a:latin typeface="Times New Roman" pitchFamily="18" charset="0"/>
                <a:cs typeface="Times New Roman" pitchFamily="18" charset="0"/>
              </a:rPr>
              <a:t>Jednym ze środków zapobiegających przemocy jest powołanie zespołów do spraw przestępczości nieletnich. Pomocnym środkiem przeciw agresji w szkole jest propagowanie zachowań prospołecznych, kształtowanie zainteresowań dzieci i młodzieży, stwarzanie im szans samorealizacji, wyposażanie uczniów w konkretne umiejętności w zakresie komunikacji interpersonalnej, radzenia sobie ze stresem, rozwiązywania problemów, samooceny (adekwatna samoocena jest warunkiem prawidłowego funkcjonowania człowieka), samopoznania i kontroli emocjonalnej. Poczucie własnej wartości u dzieci, zorientowanie się w swoich mocnych stronach daje bodziec do podejmowania działań i kształtuje prawidłowe relacje ze światem. Nietrafna ocena swojej wartości powoduje naruszenie funkcji osobowości. Ktoś, kto akceptuje siebie, spostrzega także otaczający świat jako bezpieczne miejsce. Znaczącą rolę w szkole w tym zakresie odgrywa dobry samorząd uczniowski, harcerstwo i inne organizacje i stowarzyszenia. </a:t>
            </a:r>
            <a:r>
              <a:rPr lang="pl-PL" sz="9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9600" b="1" dirty="0" smtClean="0">
                <a:latin typeface="Times New Roman" pitchFamily="18" charset="0"/>
                <a:cs typeface="Times New Roman" pitchFamily="18" charset="0"/>
              </a:rPr>
            </a:br>
            <a:endParaRPr lang="pl-PL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Tworzenie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przyjaznej atmosfery w szkole, aby uczniowie czuli się w niej bezpiecznie i odczuwali potrzebę przebywania w niej, a także odbudowywanie zaburzonej komunikacji interpersonalnej w relacjach uczeń - nauczyciel - rodzic. Konstruktywne porozumiewanie się jest istotnym wymiarem stanowiącym o klimacie społeczności danej szkoły i poziomie osiąganych przez nią efektów dydaktycznych i wychowawczych. Nabiera szczególnego znaczenia w sytuacji trudności edukacyjnych przeżywanych przez znaczną liczbę młodych ludzi. Wiele potrzeb duchowych, moralnych, kulturalnych i fizycznych dziecka można zaspokoić, realizując szkolny program nauczania. Skuteczność edukacji ma jednak ścisły związek z jakością kontaktów pomiędzy uczniami i nauczycielami.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 komunikacji ważnym elementem jest umiejętność słuchania. Podstawowym celem aktywnego słuchania jest zrozumienie funkcjonowania innego człowieka poprzez empatię. Słuchanie wymaga angażowania wszystkich władz umysłowych, koncentracji i dyscypliny. Rolą nauczyciela jest raczej słuchanie niż mówienie, raczej obserwowanie niż skupianie się na sobie.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Ludzie mogą porozumieć się tylko wtedy, kiedy mówią szczerze. Potrzebne są jasne wypowiedzi i stanowiska w danych sprawach. Nieszczerość prowadzi do problemów z komunikowaniem się.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Należy u uczniów kształtować postawę asertywności. Asertywność to zachowanie pomagające w konkretnym i zdecydowanym komunikowaniu potrzeb, chęci i uczuć innym ludziom, bez naruszania w jakikolwiek sposób ich praw. Jest to alternatywa zachowania agresywnego, manipulacyjnego i biernego.</a:t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"Głuchota" dorosłych na potrzeby dzieci i młodzieży powoduje blokowanie własnych uczuć, utratę godności, tłumienie własnego "ja", co w konsekwencji prowadzi do wyzwalania się agresji.</a:t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Konwencjonalnym sposobem eliminowania agresji jest karanie za agresywne zachowania. Jednakże, karząc za agresję możemy uzyskać rezultat odwrotny od zamierzonego - nie likwidację, lecz utrwalenie zachowań agresywnych. Karanie za agresję przynosi często pozorne i krótkotrwałe efekty. Karana agresja może ulec stłumieniu i manifestować się w postaci wrogich myśli, pragnień, wyobrażeń lub doprowadzić może do tzw. przemieszczania agresji, gdzie dziecko "wyładuje" napięcie emocjonalne na innych obiektach w sytuacjach, w których nie czuje się zagrożony ukaraniem.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Kary należy stosować, ale ze szczególną rozwagą. Należy jednak pamiętać o następujących zasadach: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nie stosuj kar fizycznych - nie można eliminować u kogoś zachowań agresywnych, samemu będąc agresywnym,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karanie słowne, perswazyjne, "psychologiczne" wymaga opanowania własnych negatywnych emocji - nie karz w uniesieniu, w zdenerwowaniu,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jeśli karzesz, staraj się, aby dziecko rozumiało sens stosowanej kary, wyjaśnij za co i dlaczego został ukarany,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karząc za zachowania agresywne, równocześnie dostrzegaj i nagradzaj pozytywne zachowania dziecka.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Słuszne stają się tu słowa Phila Bosmana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"Kwiat potrzebuje słońca, aby być kwiatem, człowiek potrzebuje miłości, aby być człowiekiem", a także słowa ks. Malińskiego "... można nawracać błyskawicami, gromami i zawieruchą, albo światłem świeczek choinkowych, ogniami bengalskimi i śpiewem kolęd. Można nawracać ludzi cierpieniem, poważnymi rozmowami, pouczeniami i karą, albo żartem, dowcipem, uśmiechem i pogłaskaniem po głowie... W naszych kontaktach z ludźmi krzyk i kara powinny stanowić wyjątek, a na co dzień ciepło, serdeczność i przytulenie do serca."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Dzieci uczą się od nas: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Dziecko krytykowane - uczy się potępiać.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Dziecko żyjące w nieprzyjaźni - uczy się agresji.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Dziecko wyśmiewane - uczy się nienawiści.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Dziecko zawstydzane - uczy się poczucia winy.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Dziecko żyjące w tolerancji - nabiera cierpliwości.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Dziecko zachęcane - uczy się wiary w siebie.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Dziecko rozumiane - uczy się oceniać.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Dziecko traktowane uczciwie - uczy się sprawiedliwości.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Dziecko żyjące w bezpieczeństwie - uczy się ufać.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Dziecko przyjmowane takim, jakie jest - uczy się akceptować.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Dziecko otoczone przyjaźnią - uczy się szukać w świecie miłości.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2980503-agresja-moze-przybierac-rozne-900-6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879" y="500043"/>
            <a:ext cx="8358245" cy="5572164"/>
          </a:xfrm>
        </p:spPr>
      </p:pic>
      <p:sp>
        <p:nvSpPr>
          <p:cNvPr id="6" name="pole tekstowe 5"/>
          <p:cNvSpPr txBox="1"/>
          <p:nvPr/>
        </p:nvSpPr>
        <p:spPr>
          <a:xfrm>
            <a:off x="357158" y="571480"/>
            <a:ext cx="8358246" cy="871007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Agresja a</a:t>
            </a:r>
          </a:p>
          <a:p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Agresja </a:t>
            </a:r>
          </a:p>
          <a:p>
            <a:pPr algn="ctr"/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-zachowanie </a:t>
            </a:r>
          </a:p>
          <a:p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-względna równowaga sił</a:t>
            </a:r>
          </a:p>
          <a:p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-incydentalność </a:t>
            </a:r>
          </a:p>
          <a:p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-brak cykliczności </a:t>
            </a:r>
          </a:p>
          <a:p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-brak wyraźnych ról </a:t>
            </a:r>
          </a:p>
          <a:p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Przemoc</a:t>
            </a:r>
          </a:p>
          <a:p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Przemoc</a:t>
            </a:r>
          </a:p>
          <a:p>
            <a:pPr algn="ctr"/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-proces </a:t>
            </a:r>
          </a:p>
          <a:p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-przewaga sprawcy długofalowość</a:t>
            </a:r>
          </a:p>
          <a:p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cykliczność zachowań usztywnione role</a:t>
            </a:r>
          </a:p>
          <a:p>
            <a:pPr algn="ctr"/>
            <a:endParaRPr lang="pl-PL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ujęciu psychologicznym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"agresją nazywa się czynności mające na celu zrobienie szkody i spowodowanie utraty cenionych społecznie wartości, zadanie bólu fizycznego lub spowodowanie cierpienia moralnego drugiemu człowiekowi"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(por.A.Frączek,1979, s.27) Pojęcie agresja jest często zastępowane terminami "wrogość, wojowniczość, napastliwość, destrukcyjność", które służą do określenia skłonności czy też predyspozycji do czynnego lub werbalnego zachowania się przeciwko innym osobnikom lub przedmiotom.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212484" cy="4541722"/>
          </a:xfrm>
        </p:spPr>
        <p:txBody>
          <a:bodyPr>
            <a:noAutofit/>
          </a:bodyPr>
          <a:lstStyle/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Agresja jest zachowaniem </a:t>
            </a: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Agresję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najczęściej definiuje się ją jako świadome i zamierzone działanie, mające na celu wyrządzenie komuś szeroko rozumianej szkody. Mówiąc o agresji, mamy dodatkowo na myśli relację między osobami o zbliżonych możliwościach fizycznych i psychicznych. Agresja może prowadzić do przemocy – w pewnych warunkach incydenty agresji zmieniają się w trwały wzór regulowania relacji międzyludzkich za pomocą zachowań agresywnych (kto silniejszy, ten ma rację), a ten wzór z kolei szybko przeradza się w proces przemocy między konkretnymi grupami czy jednostkami.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105156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Przyczyny występowania zachowań agresywnych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571612"/>
            <a:ext cx="8183880" cy="4759456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a) </a:t>
            </a:r>
            <a:r>
              <a:rPr lang="pl-PL" u="sng" dirty="0" smtClean="0">
                <a:latin typeface="Times New Roman" pitchFamily="18" charset="0"/>
                <a:cs typeface="Times New Roman" pitchFamily="18" charset="0"/>
              </a:rPr>
              <a:t>Przyczyny wywołane nie zaspokojeniem podstawowych potrzeb dzieci</a:t>
            </a:r>
            <a:r>
              <a:rPr lang="pl-PL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Jedną z przyczyn agresywnego zachowania się dzieci są frustracje wywołujące wystąpienie poczucia krzywdy, emocji, gniewu lub zdenerwowania. Powstają one na wskutek przeszkadzaniu dziecku w zabawie, obraźliwych przezwisk kolegów, otrzymanie na lekcji niskiej oceny, stosowanie przez rodziców surowych kar fizycznych, zaistnienia przykrych dla dziecka wydarzeń losowych.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Powstawaniu agresywnego zachowania sprzyja zwłaszcza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blokada potrzeby uznania społecznego oraz potrzeby samodzielności.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b) </a:t>
            </a:r>
            <a:r>
              <a:rPr lang="pl-PL" u="sng" dirty="0" smtClean="0">
                <a:latin typeface="Times New Roman" pitchFamily="18" charset="0"/>
                <a:cs typeface="Times New Roman" pitchFamily="18" charset="0"/>
              </a:rPr>
              <a:t>Oddziaływanie modeli zachowań agresywnych.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Agresja może powstawać pod wpływem oddziaływania jej modeli, czyli wzorów zachowania występujących w otoczeniu, mimowolnie naśladowanych przez dziecko. Funkcje tę spełnia agresywne zachowania rodziców, krewnych sąsiadów, rodzeństwa lub kolegów szkolnych, z którymi to ma liczne kontakty. Niewątpliwie poważnym źródłem zagrożenia dla młodych ludzi jest czerpanie wzorców złych zachowań z mediów (telewizja,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prasa).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c) </a:t>
            </a:r>
            <a:r>
              <a:rPr lang="pl-PL" u="sng" dirty="0" smtClean="0">
                <a:latin typeface="Times New Roman" pitchFamily="18" charset="0"/>
                <a:cs typeface="Times New Roman" pitchFamily="18" charset="0"/>
              </a:rPr>
              <a:t>Zmiany chorobowe w organizmie dzieci.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Agresywne zachowanie się może powstawać na podłożu zachodzących w organizmie zmian chorobowych. Jest ono wtedy jednym z objawów niektórych zaburzeń nerwicowych oraz chorób psychicznych. Dzieci takie z błahych powodów denerwują się, wpadają w gniew, obrażają się, co sprzyja występowaniu agresji.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4500" dirty="0" smtClean="0">
                <a:latin typeface="Times New Roman" pitchFamily="18" charset="0"/>
                <a:cs typeface="Times New Roman" pitchFamily="18" charset="0"/>
              </a:rPr>
              <a:t>d) </a:t>
            </a:r>
            <a:r>
              <a:rPr lang="pl-PL" sz="4500" u="sng" dirty="0" smtClean="0">
                <a:latin typeface="Times New Roman" pitchFamily="18" charset="0"/>
                <a:cs typeface="Times New Roman" pitchFamily="18" charset="0"/>
              </a:rPr>
              <a:t>Indywidualne doświadczenia nabyte przez dziecko.</a:t>
            </a:r>
            <a:r>
              <a:rPr lang="pl-PL" sz="4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500" dirty="0" smtClean="0">
                <a:latin typeface="Times New Roman" pitchFamily="18" charset="0"/>
                <a:cs typeface="Times New Roman" pitchFamily="18" charset="0"/>
              </a:rPr>
              <a:t>Jedną z form agresywnego zachowania jest agresja instrumentalna. Kształtuje się ona pod wpływem </a:t>
            </a:r>
            <a:r>
              <a:rPr lang="pl-PL" sz="4500" b="1" dirty="0" smtClean="0">
                <a:latin typeface="Times New Roman" pitchFamily="18" charset="0"/>
                <a:cs typeface="Times New Roman" pitchFamily="18" charset="0"/>
              </a:rPr>
              <a:t>indywidualnych doświadczeń nabytych przez dziecko.</a:t>
            </a:r>
            <a:r>
              <a:rPr lang="pl-PL" sz="4500" dirty="0" smtClean="0">
                <a:latin typeface="Times New Roman" pitchFamily="18" charset="0"/>
                <a:cs typeface="Times New Roman" pitchFamily="18" charset="0"/>
              </a:rPr>
              <a:t> Opierając się na nich wytwarza się u niego przekonanie, że za pośrednictwem agresywnego zachowania można uzyskać różne korzyści osobiste, zrealizować własne cele i pragnienia. Sprzyja tu kierowanie się zasadą "przepychania się łokciami przez życie", kult siły i przemocy, dążenie do osobistego sukcesu nawet wtedy, gdy dzieje się to ze szkoda dla innych.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e) </a:t>
            </a:r>
            <a:r>
              <a:rPr lang="pl-PL" sz="7200" u="sng" dirty="0" smtClean="0">
                <a:latin typeface="Times New Roman" pitchFamily="18" charset="0"/>
                <a:cs typeface="Times New Roman" pitchFamily="18" charset="0"/>
              </a:rPr>
              <a:t>Przyczyny wynikające z uwarunkowań pedagogicznych.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Do podstawowych błędów, jakie może popełnić nauczyciel należą: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- nie uwzględnianie zasady indywidualizacji w procesie nauczania i wychowania,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- niedocenianie znaczenia dokładnej znajomości ucznia oraz jego podstawowego środowiska życia - rodziny,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- za dużo ingerencji ze strony dorosłych (uszczęśliwianie, pilnowanie, kontrola dzieci),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- ograniczona ruchliwość (za dużo siedzenia na krzesłach lub przy stołach, za mało przestrzeni do ruchu),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- zbyt wysokie wymagania, przesycenie bodźcami - "normy do wykonania" nie odpowiadające możliwościom dzieci, wprowadzanie zbyt wielu rzeczy nowych, ciągłe motywowanie,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- brak konsekwencji w zakresie stawianych dzieciom i młodzieży wymagań i egzekwowania ich spełnienia,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- brak poszanowania godności osobistej ucznia (nietaktowne i brutalne traktowanie go, poniżające, ironiczne komentarze i uwagi),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- chłodna reakcja na pozytywne zachowanie dzieci,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- słowa zabijające komunikację ("Ile razy mówiłem, że..", Kiedy wreszcie zaczniesz słuchać itp.)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- nieprzestrzeganie zasady obiektywizmu i bezstronności w ocenianiu uczniów,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- stwarzanie uczniom sytuacji uprzywilejowania ze względu na pozycję społeczną rodziców,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- nieumiejętność nawiązywania kontaktów z rodzicami.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</TotalTime>
  <Words>584</Words>
  <PresentationFormat>Pokaz na ekranie (4:3)</PresentationFormat>
  <Paragraphs>58</Paragraphs>
  <Slides>17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Aspekt</vt:lpstr>
      <vt:lpstr>Przejawy agresji u uczniów na różnych etapach edukacyjnych, diagnoza problemów, skuteczne działanie i zapobieganie  </vt:lpstr>
      <vt:lpstr>Slajd 2</vt:lpstr>
      <vt:lpstr>Slajd 3</vt:lpstr>
      <vt:lpstr>Slajd 4</vt:lpstr>
      <vt:lpstr>Przyczyny występowania zachowań agresywnych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Przejawy agresji u uczniów na różnych etapach edukacyjnych, diagnoza problemów, skuteczne działanie i zapobieganie  </dc:title>
  <dc:creator>sp_nr</dc:creator>
  <cp:lastModifiedBy>sp_nr</cp:lastModifiedBy>
  <cp:revision>7</cp:revision>
  <dcterms:created xsi:type="dcterms:W3CDTF">2019-10-15T11:41:29Z</dcterms:created>
  <dcterms:modified xsi:type="dcterms:W3CDTF">2019-10-15T21:14:00Z</dcterms:modified>
</cp:coreProperties>
</file>