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image/jpeg" Extension="jpe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lvl="0">
      <a:defRPr lang="pl-PL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B578A-E294-47F3-8921-DCABE8DB55CC}" type="datetimeFigureOut">
              <a:rPr lang="pl-PL" smtClean="0"/>
              <a:t>2020-04-24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78911-0DAC-4045-A0EE-8FA2DAB7B5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2386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78911-0DAC-4045-A0EE-8FA2DAB7B57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929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78911-0DAC-4045-A0EE-8FA2DAB7B57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4326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73D-7E8C-4F1B-8CFF-690D2AB4DC18}" type="datetimeFigureOut">
              <a:rPr lang="pl-PL" smtClean="0"/>
              <a:t>2020-04-24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F62-3733-4E19-B987-6622FBAA646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73D-7E8C-4F1B-8CFF-690D2AB4DC18}" type="datetimeFigureOut">
              <a:rPr lang="pl-PL" smtClean="0"/>
              <a:t>2020-04-24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F62-3733-4E19-B987-6622FBAA646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73D-7E8C-4F1B-8CFF-690D2AB4DC18}" type="datetimeFigureOut">
              <a:rPr lang="pl-PL" smtClean="0"/>
              <a:t>2020-04-24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F62-3733-4E19-B987-6622FBAA6469}" type="slidenum">
              <a:rPr lang="pl-PL" smtClean="0"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73D-7E8C-4F1B-8CFF-690D2AB4DC18}" type="datetimeFigureOut">
              <a:rPr lang="pl-PL" smtClean="0"/>
              <a:t>2020-04-24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F62-3733-4E19-B987-6622FBAA6469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73D-7E8C-4F1B-8CFF-690D2AB4DC18}" type="datetimeFigureOut">
              <a:rPr lang="pl-PL" smtClean="0"/>
              <a:t>2020-04-24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F62-3733-4E19-B987-6622FBAA646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73D-7E8C-4F1B-8CFF-690D2AB4DC18}" type="datetimeFigureOut">
              <a:rPr lang="pl-PL" smtClean="0"/>
              <a:t>2020-04-24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F62-3733-4E19-B987-6622FBAA6469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73D-7E8C-4F1B-8CFF-690D2AB4DC18}" type="datetimeFigureOut">
              <a:rPr lang="pl-PL" smtClean="0"/>
              <a:t>2020-04-24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F62-3733-4E19-B987-6622FBAA646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73D-7E8C-4F1B-8CFF-690D2AB4DC18}" type="datetimeFigureOut">
              <a:rPr lang="pl-PL" smtClean="0"/>
              <a:t>2020-04-24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F62-3733-4E19-B987-6622FBAA646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73D-7E8C-4F1B-8CFF-690D2AB4DC18}" type="datetimeFigureOut">
              <a:rPr lang="pl-PL" smtClean="0"/>
              <a:t>2020-04-24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F62-3733-4E19-B987-6622FBAA646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73D-7E8C-4F1B-8CFF-690D2AB4DC18}" type="datetimeFigureOut">
              <a:rPr lang="pl-PL" smtClean="0"/>
              <a:t>2020-04-24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F62-3733-4E19-B987-6622FBAA6469}" type="slidenum">
              <a:rPr lang="pl-PL" smtClean="0"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A73D-7E8C-4F1B-8CFF-690D2AB4DC18}" type="datetimeFigureOut">
              <a:rPr lang="pl-PL" smtClean="0"/>
              <a:t>2020-04-24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50F62-3733-4E19-B987-6622FBAA6469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2D0A73D-7E8C-4F1B-8CFF-690D2AB4DC18}" type="datetimeFigureOut">
              <a:rPr lang="pl-PL" smtClean="0"/>
              <a:t>2020-04-24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A450F62-3733-4E19-B987-6622FBAA6469}" type="slidenum">
              <a:rPr lang="pl-PL" smtClean="0"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2102991"/>
            <a:ext cx="7772400" cy="1470025"/>
          </a:xfrm>
        </p:spPr>
        <p:txBody>
          <a:bodyPr/>
          <a:lstStyle/>
          <a:p>
            <a:r>
              <a:rPr lang="pl-PL" dirty="0" smtClean="0">
                <a:latin typeface="Arial Black" panose="020B0A04020102020204" pitchFamily="34" charset="0"/>
              </a:rPr>
              <a:t>Jak ćwiczyć pamięć i koncentrację</a:t>
            </a:r>
            <a:endParaRPr lang="pl-PL" dirty="0">
              <a:latin typeface="Arial Black" panose="020B0A040201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619672" y="3997440"/>
            <a:ext cx="6400800" cy="1752600"/>
          </a:xfrm>
        </p:spPr>
        <p:txBody>
          <a:bodyPr>
            <a:normAutofit/>
          </a:bodyPr>
          <a:lstStyle/>
          <a:p>
            <a:r>
              <a:rPr lang="pl-PL" sz="2000" dirty="0" smtClean="0">
                <a:latin typeface="Arial Black" panose="020B0A04020102020204" pitchFamily="34" charset="0"/>
              </a:rPr>
              <a:t>PORADNIK </a:t>
            </a:r>
            <a:r>
              <a:rPr lang="pl-PL" sz="2000" dirty="0" smtClean="0">
                <a:latin typeface="Arial Black" panose="020B0A04020102020204" pitchFamily="34" charset="0"/>
              </a:rPr>
              <a:t>UCZNIA </a:t>
            </a:r>
          </a:p>
          <a:p>
            <a:endParaRPr lang="pl-PL" sz="2000" dirty="0">
              <a:latin typeface="Arial Black" panose="020B0A0402010202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365104"/>
            <a:ext cx="3587926" cy="2016224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0"/>
            <a:ext cx="3587926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95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3200" dirty="0" smtClean="0"/>
          </a:p>
          <a:p>
            <a:pPr marL="0" indent="0" algn="ctr">
              <a:buNone/>
            </a:pPr>
            <a:endParaRPr lang="pl-PL" sz="3200" dirty="0"/>
          </a:p>
          <a:p>
            <a:pPr marL="0" indent="0" algn="ctr">
              <a:buNone/>
            </a:pPr>
            <a:endParaRPr lang="pl-PL" sz="3200" dirty="0" smtClean="0"/>
          </a:p>
          <a:p>
            <a:pPr marL="0" indent="0" algn="ctr">
              <a:buNone/>
            </a:pPr>
            <a:endParaRPr lang="pl-PL" sz="3200" dirty="0"/>
          </a:p>
          <a:p>
            <a:pPr marL="0" indent="0" algn="r">
              <a:buNone/>
            </a:pPr>
            <a:endParaRPr lang="pl-PL" sz="1800" dirty="0" smtClean="0"/>
          </a:p>
          <a:p>
            <a:pPr marL="0" indent="0" algn="r">
              <a:buNone/>
            </a:pPr>
            <a:endParaRPr lang="pl-PL" sz="1800" dirty="0"/>
          </a:p>
          <a:p>
            <a:pPr marL="0" indent="0" algn="r">
              <a:buNone/>
            </a:pPr>
            <a:r>
              <a:rPr lang="pl-PL" sz="1800" dirty="0" smtClean="0"/>
              <a:t>PRZYGOTOWAŁA:  MARZENA RZEMPAŁA - </a:t>
            </a:r>
            <a:r>
              <a:rPr lang="pl-PL" sz="1800" dirty="0"/>
              <a:t>PEDAGOG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971600" y="548680"/>
            <a:ext cx="7344816" cy="1368152"/>
          </a:xfrm>
        </p:spPr>
        <p:txBody>
          <a:bodyPr>
            <a:normAutofit/>
          </a:bodyPr>
          <a:lstStyle/>
          <a:p>
            <a:r>
              <a:rPr lang="pl-PL" dirty="0" smtClean="0"/>
              <a:t>DZIĘKUJĘ ZA UWAGĘ </a:t>
            </a:r>
            <a:r>
              <a:rPr lang="pl-PL" dirty="0" smtClean="0">
                <a:sym typeface="Wingdings" panose="05000000000000000000" pitchFamily="2" charset="2"/>
              </a:rPr>
              <a:t></a:t>
            </a: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341896"/>
            <a:ext cx="3223443" cy="3223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36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4105928"/>
          </a:xfrm>
        </p:spPr>
        <p:txBody>
          <a:bodyPr/>
          <a:lstStyle/>
          <a:p>
            <a:r>
              <a:rPr lang="pl-PL" dirty="0" smtClean="0"/>
              <a:t>TRENING PAMIĘCI –SKUTECZNY DLA KAŻDEGO</a:t>
            </a:r>
          </a:p>
          <a:p>
            <a:pPr marL="0" indent="0">
              <a:buNone/>
            </a:pPr>
            <a:r>
              <a:rPr lang="pl-PL" dirty="0" smtClean="0"/>
              <a:t> Do </a:t>
            </a:r>
            <a:r>
              <a:rPr lang="pl-PL" dirty="0"/>
              <a:t>skutecznego zapamiętania mózg potrzebuje skojarzenia, wyobrażenia i powtórzeń. Na etapie wyobraźni warto zaangażować wiele zmysłów – </a:t>
            </a:r>
            <a:r>
              <a:rPr lang="pl-PL" dirty="0" err="1"/>
              <a:t>multisensoryczne</a:t>
            </a:r>
            <a:r>
              <a:rPr lang="pl-PL" dirty="0"/>
              <a:t> wyobrażenia i skojarzenia z pewnością zapiszą trwałą informację, łatwą do odnalezienia w pamięci. Można zatem uznać, że efektywne ćwiczenia usprawniające pamięć bazują na zmysłach, kojarzeniu i wyobrażaniu sobie, a także łączeniu nowych wiadomości z dobrze znanymi danymi.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257152"/>
            <a:ext cx="8697144" cy="1803696"/>
          </a:xfrm>
          <a:ln>
            <a:noFill/>
          </a:ln>
        </p:spPr>
        <p:txBody>
          <a:bodyPr>
            <a:noAutofit/>
          </a:bodyPr>
          <a:lstStyle/>
          <a:p>
            <a:r>
              <a:rPr lang="pl-PL" sz="1600" dirty="0">
                <a:solidFill>
                  <a:schemeClr val="tx1"/>
                </a:solidFill>
                <a:effectLst/>
              </a:rPr>
              <a:t>Pozytywna stymulacja mózgu jest istotna na każdym etapie rozwoju człowieka, a jej znaczenie okazuje się szczególne nie tylko wobec dzieci. Również dorośli powinni dbać o funkcjonowanie swojego intelektu, aby nie poddawał się on postępowi czasu – możliwe jest ćwiczenie mózgu niezależnie od wieku! Istnieją bowiem ćwiczenia usprawniające pamięć i koncentrację uwagi oraz wspomagające zdolności poznawcze. Jak zatem stymulować mózg, jakie ćwiczenia </a:t>
            </a:r>
            <a:r>
              <a:rPr lang="pl-PL" sz="1600" dirty="0" smtClean="0">
                <a:solidFill>
                  <a:schemeClr val="tx1"/>
                </a:solidFill>
                <a:effectLst/>
              </a:rPr>
              <a:t>wdrożyć?</a:t>
            </a:r>
            <a:r>
              <a:rPr lang="pl-PL" sz="1600" dirty="0">
                <a:solidFill>
                  <a:schemeClr val="tx1"/>
                </a:solidFill>
                <a:effectLst/>
              </a:rPr>
              <a:t> </a:t>
            </a:r>
            <a:endParaRPr lang="pl-PL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4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915580" y="2186018"/>
            <a:ext cx="7408333" cy="3450696"/>
          </a:xfrm>
        </p:spPr>
        <p:txBody>
          <a:bodyPr/>
          <a:lstStyle/>
          <a:p>
            <a:r>
              <a:rPr lang="pl-PL" sz="1800" dirty="0"/>
              <a:t>Gra bazuje na prostych zasadach i jest dostępna dla każdego – można nabyć ją w tradycyjnej formie gry stołowej lub wybrać nowoczesne aplikacje na telefon lub komputer. Memory polega na odnajdywaniu par takich samych obrazków lub ilustracji, a sama gra może mieć różne poziomy </a:t>
            </a:r>
            <a:r>
              <a:rPr lang="pl-PL" sz="1800" dirty="0" smtClean="0"/>
              <a:t>trudności</a:t>
            </a: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GRA MEMORY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333466"/>
            <a:ext cx="2410470" cy="2444696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712036"/>
            <a:ext cx="2447256" cy="1769017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333466"/>
            <a:ext cx="2384263" cy="150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2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27584" y="2040895"/>
            <a:ext cx="7408333" cy="3450696"/>
          </a:xfrm>
        </p:spPr>
        <p:txBody>
          <a:bodyPr>
            <a:normAutofit/>
          </a:bodyPr>
          <a:lstStyle/>
          <a:p>
            <a:r>
              <a:rPr lang="pl-PL" sz="1800" dirty="0" smtClean="0"/>
              <a:t>Taka </a:t>
            </a:r>
            <a:r>
              <a:rPr lang="pl-PL" sz="1800" dirty="0"/>
              <a:t>forma ćwiczeń może być stosowana jako ćwiczenie pamięci krótkotrwałej – wtedy odtwarzanie odbywa się natychmiast po przeczytaniu tekstu lub długotrwałej – gdy próbujemy odtworzyć piosenkę lub wiersz po kilku </a:t>
            </a:r>
            <a:r>
              <a:rPr lang="pl-PL" sz="1800" dirty="0" smtClean="0"/>
              <a:t>dniach</a:t>
            </a:r>
          </a:p>
          <a:p>
            <a:endParaRPr lang="pl-PL" sz="1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</a:t>
            </a:r>
            <a:r>
              <a:rPr lang="pl-PL" dirty="0" smtClean="0"/>
              <a:t>owtarzanie </a:t>
            </a:r>
            <a:r>
              <a:rPr lang="pl-PL" dirty="0"/>
              <a:t>sekwencji słów, wierszy, piosenek lub rymowanek 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068960"/>
            <a:ext cx="3874616" cy="3477984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828" y="3410484"/>
            <a:ext cx="3456132" cy="258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755576" y="1916832"/>
            <a:ext cx="7408333" cy="3450696"/>
          </a:xfrm>
        </p:spPr>
        <p:txBody>
          <a:bodyPr>
            <a:normAutofit/>
          </a:bodyPr>
          <a:lstStyle/>
          <a:p>
            <a:r>
              <a:rPr lang="pl-PL" sz="1800" dirty="0" smtClean="0"/>
              <a:t>W tym </a:t>
            </a:r>
            <a:r>
              <a:rPr lang="pl-PL" sz="1800" dirty="0"/>
              <a:t>ćwiczeniu pracuje pamięć wzrokowa. Naszym zadaniem jest przyjrzenie się konkretnemu ułożeniu ilustracji – najlepiej, aby ułożenia dokonywała osoba trzecia lub komputer – a następnie ich odtworzenie w takiej samej kolejności. To ćwiczenie również może mieć kilka poziomów trudności i stawać się coraz bardziej skomplikowane.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</a:t>
            </a:r>
            <a:r>
              <a:rPr lang="pl-PL" dirty="0" smtClean="0"/>
              <a:t>dtwarzanie </a:t>
            </a:r>
            <a:r>
              <a:rPr lang="pl-PL" dirty="0"/>
              <a:t>sekwencji obrazków lub zdjęć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428999"/>
            <a:ext cx="2543175" cy="180022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197" y="3933056"/>
            <a:ext cx="2484153" cy="2338259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555760"/>
            <a:ext cx="3783657" cy="302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57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99592" y="2132856"/>
            <a:ext cx="7408333" cy="3450696"/>
          </a:xfrm>
        </p:spPr>
        <p:txBody>
          <a:bodyPr>
            <a:normAutofit/>
          </a:bodyPr>
          <a:lstStyle/>
          <a:p>
            <a:r>
              <a:rPr lang="pl-PL" sz="1800" dirty="0" smtClean="0"/>
              <a:t>Obecnie </a:t>
            </a:r>
            <a:r>
              <a:rPr lang="pl-PL" sz="1800" dirty="0"/>
              <a:t>dostęp do nich jest bezproblemowy, a wybór wystarczająco obszerny, żeby każdy miał szansę zaopatrzyć się w idealne dla siebie szarady. Każdorazowe rozwiązywanie takich zadań wspomaga zdolność koncentracji, wymaga kojarzenia i przypominania sobie znanych </a:t>
            </a:r>
            <a:r>
              <a:rPr lang="pl-PL" sz="1800" dirty="0" smtClean="0"/>
              <a:t>informacji.</a:t>
            </a:r>
          </a:p>
          <a:p>
            <a:endParaRPr lang="pl-PL" sz="1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Rozwiązywanie krzyżówek, łamigłówek i zagadek 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710916"/>
            <a:ext cx="2210030" cy="1594867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933056"/>
            <a:ext cx="3135803" cy="2163704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279174"/>
            <a:ext cx="2285575" cy="244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29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99592" y="2060848"/>
            <a:ext cx="7408333" cy="3450696"/>
          </a:xfrm>
        </p:spPr>
        <p:txBody>
          <a:bodyPr/>
          <a:lstStyle/>
          <a:p>
            <a:r>
              <a:rPr lang="pl-PL" dirty="0"/>
              <a:t> </a:t>
            </a:r>
            <a:r>
              <a:rPr lang="pl-PL" sz="1800" dirty="0" smtClean="0"/>
              <a:t>To </a:t>
            </a:r>
            <a:r>
              <a:rPr lang="pl-PL" sz="1800" dirty="0"/>
              <a:t>świetne zadanie, które mogą wykorzystać osoby w każdym wieku. Odpowiednie ćwiczenia dostępne są w kolorowych magazynach, można znaleźć je również w </a:t>
            </a:r>
            <a:r>
              <a:rPr lang="pl-PL" sz="1800" dirty="0" err="1" smtClean="0"/>
              <a:t>internecie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Wyszukiwanie różnic pomiędzy </a:t>
            </a:r>
            <a:r>
              <a:rPr lang="pl-PL" dirty="0" smtClean="0"/>
              <a:t>obrazkami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88" y="3212976"/>
            <a:ext cx="3329491" cy="199891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933682"/>
            <a:ext cx="4003619" cy="1784027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997696"/>
            <a:ext cx="3387211" cy="179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87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27584" y="2132856"/>
            <a:ext cx="7408333" cy="3450696"/>
          </a:xfrm>
        </p:spPr>
        <p:txBody>
          <a:bodyPr/>
          <a:lstStyle/>
          <a:p>
            <a:r>
              <a:rPr lang="pl-PL" dirty="0" smtClean="0"/>
              <a:t>To </a:t>
            </a:r>
            <a:r>
              <a:rPr lang="pl-PL" dirty="0"/>
              <a:t>świetna rozrywka i ćwiczenie, wymagające niejednokrotnie długotrwałego skupienia uwagi na małych elementach </a:t>
            </a:r>
            <a:r>
              <a:rPr lang="pl-PL" dirty="0" smtClean="0"/>
              <a:t>obrazka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Puzzle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36" y="4653136"/>
            <a:ext cx="2219725" cy="1662651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470037"/>
            <a:ext cx="2438400" cy="1876425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075" y="4421219"/>
            <a:ext cx="2881025" cy="191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23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99592" y="2204864"/>
            <a:ext cx="7408333" cy="3450696"/>
          </a:xfrm>
        </p:spPr>
        <p:txBody>
          <a:bodyPr>
            <a:normAutofit/>
          </a:bodyPr>
          <a:lstStyle/>
          <a:p>
            <a:r>
              <a:rPr lang="pl-PL" sz="1800" dirty="0" smtClean="0"/>
              <a:t>– </a:t>
            </a:r>
            <a:r>
              <a:rPr lang="pl-PL" sz="1800" dirty="0"/>
              <a:t>na przykład dodawanie, odejmowanie, mnożenie lub dzielenie większych liczb. Należy dostosować poziom zadań do własnych możliwości, nie każdy jest bowiem mistrzem matematycznym, jednak odpowiednia koncentracja może zaskoczyć osiąganymi rezultatami</a:t>
            </a:r>
            <a:r>
              <a:rPr lang="pl-PL" sz="1800" dirty="0" smtClean="0"/>
              <a:t>!</a:t>
            </a:r>
          </a:p>
          <a:p>
            <a:endParaRPr lang="pl-PL" sz="1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Rozwiązywanie w myślach zadań matematycznych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645024"/>
            <a:ext cx="2780928" cy="185395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400970"/>
            <a:ext cx="2543214" cy="3284984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797152"/>
            <a:ext cx="2694454" cy="18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27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